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0" r:id="rId2"/>
    <p:sldId id="272" r:id="rId3"/>
    <p:sldId id="257" r:id="rId4"/>
    <p:sldId id="259" r:id="rId5"/>
    <p:sldId id="277" r:id="rId6"/>
    <p:sldId id="303" r:id="rId7"/>
    <p:sldId id="279" r:id="rId8"/>
    <p:sldId id="280" r:id="rId9"/>
    <p:sldId id="264" r:id="rId10"/>
    <p:sldId id="306" r:id="rId11"/>
    <p:sldId id="281" r:id="rId12"/>
    <p:sldId id="283" r:id="rId13"/>
    <p:sldId id="282" r:id="rId14"/>
    <p:sldId id="292" r:id="rId15"/>
    <p:sldId id="294" r:id="rId16"/>
    <p:sldId id="285" r:id="rId17"/>
    <p:sldId id="299" r:id="rId18"/>
    <p:sldId id="298" r:id="rId19"/>
    <p:sldId id="287" r:id="rId20"/>
    <p:sldId id="296" r:id="rId21"/>
    <p:sldId id="295" r:id="rId22"/>
    <p:sldId id="302" r:id="rId23"/>
    <p:sldId id="289" r:id="rId24"/>
    <p:sldId id="301" r:id="rId25"/>
    <p:sldId id="300" r:id="rId26"/>
    <p:sldId id="290" r:id="rId27"/>
    <p:sldId id="291" r:id="rId28"/>
    <p:sldId id="30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9C5737-60CD-48E4-8C5C-789334846D9D}" type="datetimeFigureOut">
              <a:rPr lang="en-IN" smtClean="0"/>
              <a:t>07-05-2024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9CC76A-7FC2-466B-9FE7-59109A464E22}" type="slidenum">
              <a:rPr lang="en-IN" smtClean="0"/>
              <a:t>‹#›</a:t>
            </a:fld>
            <a:endParaRPr lang="en-IN"/>
          </a:p>
        </p:txBody>
      </p:sp>
    </p:spTree>
    <p:extLst>
      <p:ext uri="{BB962C8B-B14F-4D97-AF65-F5344CB8AC3E}">
        <p14:creationId xmlns:p14="http://schemas.microsoft.com/office/powerpoint/2010/main" val="3178465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0FC7-7B6D-6DE3-5C35-C3BA24352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84B040-5F52-3369-BF97-74500FD3BC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2D3004F-C4BF-15C3-6E94-F59E4959CD70}"/>
              </a:ext>
            </a:extLst>
          </p:cNvPr>
          <p:cNvSpPr>
            <a:spLocks noGrp="1"/>
          </p:cNvSpPr>
          <p:nvPr>
            <p:ph type="dt" sz="half" idx="10"/>
          </p:nvPr>
        </p:nvSpPr>
        <p:spPr/>
        <p:txBody>
          <a:bodyPr/>
          <a:lstStyle/>
          <a:p>
            <a:fld id="{67B407CA-A5D8-4CB3-B72A-374B3F8DCEA1}" type="datetime1">
              <a:rPr lang="en-IN" smtClean="0"/>
              <a:t>07-05-2024</a:t>
            </a:fld>
            <a:endParaRPr lang="en-IN"/>
          </a:p>
        </p:txBody>
      </p:sp>
      <p:sp>
        <p:nvSpPr>
          <p:cNvPr id="5" name="Footer Placeholder 4">
            <a:extLst>
              <a:ext uri="{FF2B5EF4-FFF2-40B4-BE49-F238E27FC236}">
                <a16:creationId xmlns:a16="http://schemas.microsoft.com/office/drawing/2014/main" id="{47A2C36B-0D49-B327-D6CB-16F6293E2A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764FB0-041C-2DC6-2A24-BF9835F12D1D}"/>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103955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2917-9538-A85C-7406-707CBD362D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0E7195-16F0-48FE-1CA2-94CB5B5F57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C419E2-55A5-D165-E43F-524ED6653EF5}"/>
              </a:ext>
            </a:extLst>
          </p:cNvPr>
          <p:cNvSpPr>
            <a:spLocks noGrp="1"/>
          </p:cNvSpPr>
          <p:nvPr>
            <p:ph type="dt" sz="half" idx="10"/>
          </p:nvPr>
        </p:nvSpPr>
        <p:spPr/>
        <p:txBody>
          <a:bodyPr/>
          <a:lstStyle/>
          <a:p>
            <a:fld id="{2F6E9BDC-A8D4-45B5-AED4-484F8F53CF03}" type="datetime1">
              <a:rPr lang="en-IN" smtClean="0"/>
              <a:t>07-05-2024</a:t>
            </a:fld>
            <a:endParaRPr lang="en-IN"/>
          </a:p>
        </p:txBody>
      </p:sp>
      <p:sp>
        <p:nvSpPr>
          <p:cNvPr id="5" name="Footer Placeholder 4">
            <a:extLst>
              <a:ext uri="{FF2B5EF4-FFF2-40B4-BE49-F238E27FC236}">
                <a16:creationId xmlns:a16="http://schemas.microsoft.com/office/drawing/2014/main" id="{F9A5049C-2873-5B0A-8ACE-FE70ED4D74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505A0B-A071-FD3B-11B0-0D60D7C009DC}"/>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1659317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E3C03C-BAFB-7162-0966-BF9D61E4FD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A511D9F-0800-B2DC-B162-E79F0BB5AB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BF914A-8947-1C97-CDF0-4D3C5CD4EF1C}"/>
              </a:ext>
            </a:extLst>
          </p:cNvPr>
          <p:cNvSpPr>
            <a:spLocks noGrp="1"/>
          </p:cNvSpPr>
          <p:nvPr>
            <p:ph type="dt" sz="half" idx="10"/>
          </p:nvPr>
        </p:nvSpPr>
        <p:spPr/>
        <p:txBody>
          <a:bodyPr/>
          <a:lstStyle/>
          <a:p>
            <a:fld id="{EBDFD83F-193A-4869-A5C0-2B1B28894DD3}" type="datetime1">
              <a:rPr lang="en-IN" smtClean="0"/>
              <a:t>07-05-2024</a:t>
            </a:fld>
            <a:endParaRPr lang="en-IN"/>
          </a:p>
        </p:txBody>
      </p:sp>
      <p:sp>
        <p:nvSpPr>
          <p:cNvPr id="5" name="Footer Placeholder 4">
            <a:extLst>
              <a:ext uri="{FF2B5EF4-FFF2-40B4-BE49-F238E27FC236}">
                <a16:creationId xmlns:a16="http://schemas.microsoft.com/office/drawing/2014/main" id="{B22AC346-12F0-CB4D-3C7B-48AAF361B0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37BB81-A618-0FAB-A2BE-070FC4E8C856}"/>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404865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7B08-85DF-EA8B-49D9-612162BCE8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7C1910-2EE9-0C6D-EE89-7E16D1BDDC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7976F8-F8C6-5256-5752-0B67385BDC1A}"/>
              </a:ext>
            </a:extLst>
          </p:cNvPr>
          <p:cNvSpPr>
            <a:spLocks noGrp="1"/>
          </p:cNvSpPr>
          <p:nvPr>
            <p:ph type="dt" sz="half" idx="10"/>
          </p:nvPr>
        </p:nvSpPr>
        <p:spPr/>
        <p:txBody>
          <a:bodyPr/>
          <a:lstStyle/>
          <a:p>
            <a:fld id="{F578A1AD-EE8C-4865-B70D-57470CB38B36}" type="datetime1">
              <a:rPr lang="en-IN" smtClean="0"/>
              <a:t>07-05-2024</a:t>
            </a:fld>
            <a:endParaRPr lang="en-IN"/>
          </a:p>
        </p:txBody>
      </p:sp>
      <p:sp>
        <p:nvSpPr>
          <p:cNvPr id="5" name="Footer Placeholder 4">
            <a:extLst>
              <a:ext uri="{FF2B5EF4-FFF2-40B4-BE49-F238E27FC236}">
                <a16:creationId xmlns:a16="http://schemas.microsoft.com/office/drawing/2014/main" id="{28B95E9E-0677-2BC7-FCEF-9930FA307D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EE30A8-2A29-1222-0172-C83E603544EC}"/>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2475557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8E76-8FB9-B6BE-CBFA-D6F12C3B53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DFDF78-71D2-38D3-907D-6A13559DA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25308D-30FC-FF4A-8785-A3B58BF2BD61}"/>
              </a:ext>
            </a:extLst>
          </p:cNvPr>
          <p:cNvSpPr>
            <a:spLocks noGrp="1"/>
          </p:cNvSpPr>
          <p:nvPr>
            <p:ph type="dt" sz="half" idx="10"/>
          </p:nvPr>
        </p:nvSpPr>
        <p:spPr/>
        <p:txBody>
          <a:bodyPr/>
          <a:lstStyle/>
          <a:p>
            <a:fld id="{C540B6E5-737C-4631-9360-EAFC140EF3D0}" type="datetime1">
              <a:rPr lang="en-IN" smtClean="0"/>
              <a:t>07-05-2024</a:t>
            </a:fld>
            <a:endParaRPr lang="en-IN"/>
          </a:p>
        </p:txBody>
      </p:sp>
      <p:sp>
        <p:nvSpPr>
          <p:cNvPr id="5" name="Footer Placeholder 4">
            <a:extLst>
              <a:ext uri="{FF2B5EF4-FFF2-40B4-BE49-F238E27FC236}">
                <a16:creationId xmlns:a16="http://schemas.microsoft.com/office/drawing/2014/main" id="{67282D39-D2BB-1A30-C6FC-DA92A12DA1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36383B-C42E-801F-7123-7CC93957B297}"/>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2880377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A18D3-7C39-794C-76CC-A1169826AF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AE00E7-7F62-1B32-36D9-F786B8DAC1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B544CF-3BCE-8450-7538-ABBACC8C7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EEA233-6150-C37C-0BB0-9220687BB37B}"/>
              </a:ext>
            </a:extLst>
          </p:cNvPr>
          <p:cNvSpPr>
            <a:spLocks noGrp="1"/>
          </p:cNvSpPr>
          <p:nvPr>
            <p:ph type="dt" sz="half" idx="10"/>
          </p:nvPr>
        </p:nvSpPr>
        <p:spPr/>
        <p:txBody>
          <a:bodyPr/>
          <a:lstStyle/>
          <a:p>
            <a:fld id="{509A8FAD-DF5D-410E-B388-32D8B4FCCDBD}" type="datetime1">
              <a:rPr lang="en-IN" smtClean="0"/>
              <a:t>07-05-2024</a:t>
            </a:fld>
            <a:endParaRPr lang="en-IN"/>
          </a:p>
        </p:txBody>
      </p:sp>
      <p:sp>
        <p:nvSpPr>
          <p:cNvPr id="6" name="Footer Placeholder 5">
            <a:extLst>
              <a:ext uri="{FF2B5EF4-FFF2-40B4-BE49-F238E27FC236}">
                <a16:creationId xmlns:a16="http://schemas.microsoft.com/office/drawing/2014/main" id="{1F658F8A-3AD7-F0E1-2EE4-F91C4E30A5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DE48AC-8F4F-4391-7637-19156FF66C3E}"/>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4137549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80DC-855D-E863-9C82-75C6F219D0D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25DAD8-E586-92B2-CE05-B636DDAA57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FD61B4-6B0D-E37D-0F9E-D0D7042E12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384B85-9DF3-C18E-375F-A97E14CBA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0FA9AE-E01C-9152-2DED-1FC0F27AC5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3AD38E-31D2-5B37-C6C8-4A884A951CDA}"/>
              </a:ext>
            </a:extLst>
          </p:cNvPr>
          <p:cNvSpPr>
            <a:spLocks noGrp="1"/>
          </p:cNvSpPr>
          <p:nvPr>
            <p:ph type="dt" sz="half" idx="10"/>
          </p:nvPr>
        </p:nvSpPr>
        <p:spPr/>
        <p:txBody>
          <a:bodyPr/>
          <a:lstStyle/>
          <a:p>
            <a:fld id="{403FABEA-BD2E-450A-BDB5-0E48C902AAC0}" type="datetime1">
              <a:rPr lang="en-IN" smtClean="0"/>
              <a:t>07-05-2024</a:t>
            </a:fld>
            <a:endParaRPr lang="en-IN"/>
          </a:p>
        </p:txBody>
      </p:sp>
      <p:sp>
        <p:nvSpPr>
          <p:cNvPr id="8" name="Footer Placeholder 7">
            <a:extLst>
              <a:ext uri="{FF2B5EF4-FFF2-40B4-BE49-F238E27FC236}">
                <a16:creationId xmlns:a16="http://schemas.microsoft.com/office/drawing/2014/main" id="{C9B00AE9-0625-1EF6-FC1F-411E4F5B82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446492-7672-B2DE-5224-8767B5D89227}"/>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351508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D7C6-4DD8-B300-9B7A-8FC8C606BC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02DB70-3E96-AEB1-FE8A-D336519DF56D}"/>
              </a:ext>
            </a:extLst>
          </p:cNvPr>
          <p:cNvSpPr>
            <a:spLocks noGrp="1"/>
          </p:cNvSpPr>
          <p:nvPr>
            <p:ph type="dt" sz="half" idx="10"/>
          </p:nvPr>
        </p:nvSpPr>
        <p:spPr/>
        <p:txBody>
          <a:bodyPr/>
          <a:lstStyle/>
          <a:p>
            <a:fld id="{A65F8427-29EC-4516-B345-22C7C7BC664B}" type="datetime1">
              <a:rPr lang="en-IN" smtClean="0"/>
              <a:t>07-05-2024</a:t>
            </a:fld>
            <a:endParaRPr lang="en-IN"/>
          </a:p>
        </p:txBody>
      </p:sp>
      <p:sp>
        <p:nvSpPr>
          <p:cNvPr id="4" name="Footer Placeholder 3">
            <a:extLst>
              <a:ext uri="{FF2B5EF4-FFF2-40B4-BE49-F238E27FC236}">
                <a16:creationId xmlns:a16="http://schemas.microsoft.com/office/drawing/2014/main" id="{118734BC-0819-A8C4-B057-D896B94067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D49DE6-AAB3-CD46-0346-35D63363B8D4}"/>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258846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DE686-428C-052F-537A-73DE110ACBA0}"/>
              </a:ext>
            </a:extLst>
          </p:cNvPr>
          <p:cNvSpPr>
            <a:spLocks noGrp="1"/>
          </p:cNvSpPr>
          <p:nvPr>
            <p:ph type="dt" sz="half" idx="10"/>
          </p:nvPr>
        </p:nvSpPr>
        <p:spPr/>
        <p:txBody>
          <a:bodyPr/>
          <a:lstStyle/>
          <a:p>
            <a:fld id="{4B6F484B-FF46-40A3-AA7D-F298D1796D7F}" type="datetime1">
              <a:rPr lang="en-IN" smtClean="0"/>
              <a:t>07-05-2024</a:t>
            </a:fld>
            <a:endParaRPr lang="en-IN"/>
          </a:p>
        </p:txBody>
      </p:sp>
      <p:sp>
        <p:nvSpPr>
          <p:cNvPr id="3" name="Footer Placeholder 2">
            <a:extLst>
              <a:ext uri="{FF2B5EF4-FFF2-40B4-BE49-F238E27FC236}">
                <a16:creationId xmlns:a16="http://schemas.microsoft.com/office/drawing/2014/main" id="{DA9109AB-59CD-7517-DCCD-9C83BEB8E3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F952AF6-DC92-DD98-07B4-46E829D05C15}"/>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165086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C920E-4249-7072-0FC8-39D026859E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A89C84-78EA-F711-55A3-67373102D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8529784-1F1E-64B7-34C7-DAEDB9678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DFD81-F008-63B8-D016-80E7A54BB933}"/>
              </a:ext>
            </a:extLst>
          </p:cNvPr>
          <p:cNvSpPr>
            <a:spLocks noGrp="1"/>
          </p:cNvSpPr>
          <p:nvPr>
            <p:ph type="dt" sz="half" idx="10"/>
          </p:nvPr>
        </p:nvSpPr>
        <p:spPr/>
        <p:txBody>
          <a:bodyPr/>
          <a:lstStyle/>
          <a:p>
            <a:fld id="{11AE345E-D147-4C7E-A2FA-020307B212EE}" type="datetime1">
              <a:rPr lang="en-IN" smtClean="0"/>
              <a:t>07-05-2024</a:t>
            </a:fld>
            <a:endParaRPr lang="en-IN"/>
          </a:p>
        </p:txBody>
      </p:sp>
      <p:sp>
        <p:nvSpPr>
          <p:cNvPr id="6" name="Footer Placeholder 5">
            <a:extLst>
              <a:ext uri="{FF2B5EF4-FFF2-40B4-BE49-F238E27FC236}">
                <a16:creationId xmlns:a16="http://schemas.microsoft.com/office/drawing/2014/main" id="{D9090E0E-8612-1FB0-67E6-D3EE47955A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1961E2-AFC5-D778-8FDE-3C3BD8C94F21}"/>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110558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8BC6-3C0A-B538-177E-7DD93A853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3D1322B-0E0D-1142-D48B-EF08EB3DB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CF0DF2-4DE9-06D5-B849-4F69FB114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08E80-93FD-9D73-8150-91BB666332D5}"/>
              </a:ext>
            </a:extLst>
          </p:cNvPr>
          <p:cNvSpPr>
            <a:spLocks noGrp="1"/>
          </p:cNvSpPr>
          <p:nvPr>
            <p:ph type="dt" sz="half" idx="10"/>
          </p:nvPr>
        </p:nvSpPr>
        <p:spPr/>
        <p:txBody>
          <a:bodyPr/>
          <a:lstStyle/>
          <a:p>
            <a:fld id="{B5B36FEA-F676-4B3B-B85F-73E5DCA21607}" type="datetime1">
              <a:rPr lang="en-IN" smtClean="0"/>
              <a:t>07-05-2024</a:t>
            </a:fld>
            <a:endParaRPr lang="en-IN"/>
          </a:p>
        </p:txBody>
      </p:sp>
      <p:sp>
        <p:nvSpPr>
          <p:cNvPr id="6" name="Footer Placeholder 5">
            <a:extLst>
              <a:ext uri="{FF2B5EF4-FFF2-40B4-BE49-F238E27FC236}">
                <a16:creationId xmlns:a16="http://schemas.microsoft.com/office/drawing/2014/main" id="{6DE05871-2776-0D1F-CDD7-5BA3E29C54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053D4A-D1B2-8F34-C02E-9C6576AEDCE9}"/>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3073786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217F-4C9B-A00A-D918-0AE0CFE11B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2508F2-B0D5-C78B-1A7E-537661B319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3875CC-5532-DF31-6589-C22E580BC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46EB7-56A9-45F8-8F16-3F6D54B5FA06}" type="datetime1">
              <a:rPr lang="en-IN" smtClean="0"/>
              <a:t>07-05-2024</a:t>
            </a:fld>
            <a:endParaRPr lang="en-IN"/>
          </a:p>
        </p:txBody>
      </p:sp>
      <p:sp>
        <p:nvSpPr>
          <p:cNvPr id="5" name="Footer Placeholder 4">
            <a:extLst>
              <a:ext uri="{FF2B5EF4-FFF2-40B4-BE49-F238E27FC236}">
                <a16:creationId xmlns:a16="http://schemas.microsoft.com/office/drawing/2014/main" id="{236398E8-0BD9-8D8C-38E3-F95AD00062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DEA985-77C3-F6A2-9EFD-821AF11034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A2C40-6AA8-484C-BAC0-A2E14987B6AF}" type="slidenum">
              <a:rPr lang="en-IN" smtClean="0"/>
              <a:t>‹#›</a:t>
            </a:fld>
            <a:endParaRPr lang="en-IN"/>
          </a:p>
        </p:txBody>
      </p:sp>
    </p:spTree>
    <p:extLst>
      <p:ext uri="{BB962C8B-B14F-4D97-AF65-F5344CB8AC3E}">
        <p14:creationId xmlns:p14="http://schemas.microsoft.com/office/powerpoint/2010/main" val="2146845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2E2EA8-244E-F2F3-B1DE-E8F5C376740B}"/>
              </a:ext>
            </a:extLst>
          </p:cNvPr>
          <p:cNvSpPr>
            <a:spLocks noGrp="1"/>
          </p:cNvSpPr>
          <p:nvPr>
            <p:ph idx="1"/>
          </p:nvPr>
        </p:nvSpPr>
        <p:spPr>
          <a:xfrm>
            <a:off x="0" y="2864498"/>
            <a:ext cx="12192000" cy="1129004"/>
          </a:xfrm>
        </p:spPr>
        <p:txBody>
          <a:bodyPr>
            <a:normAutofit/>
          </a:bodyPr>
          <a:lstStyle/>
          <a:p>
            <a:pPr marL="914400" lvl="2" indent="0" algn="ctr">
              <a:lnSpc>
                <a:spcPct val="150000"/>
              </a:lnSpc>
              <a:buNone/>
            </a:pPr>
            <a:r>
              <a:rPr lang="en-US" sz="3600" b="1" dirty="0">
                <a:effectLst/>
                <a:latin typeface="Times New Roman" panose="02020603050405020304" pitchFamily="18" charset="0"/>
                <a:ea typeface="Calibri" panose="020F0502020204030204" pitchFamily="34" charset="0"/>
              </a:rPr>
              <a:t>LUNG AND COLON CANCERS DETECTION</a:t>
            </a:r>
            <a:endParaRPr lang="en-US" sz="3600" b="1" u="sng" dirty="0">
              <a:latin typeface="Times New Roman" panose="02020603050405020304" pitchFamily="18" charset="0"/>
              <a:cs typeface="Times New Roman" panose="02020603050405020304" pitchFamily="18" charset="0"/>
            </a:endParaRPr>
          </a:p>
          <a:p>
            <a:pPr marL="914400" lvl="2" indent="0" algn="ctr">
              <a:lnSpc>
                <a:spcPct val="150000"/>
              </a:lnSpc>
              <a:buNone/>
            </a:pPr>
            <a:endParaRPr lang="en-US" sz="3600" b="1" u="sng" dirty="0">
              <a:latin typeface="Times New Roman" panose="02020603050405020304" pitchFamily="18" charset="0"/>
              <a:cs typeface="Times New Roman" panose="02020603050405020304" pitchFamily="18" charset="0"/>
            </a:endParaRPr>
          </a:p>
        </p:txBody>
      </p:sp>
      <p:sp>
        <p:nvSpPr>
          <p:cNvPr id="4" name="Google Shape;93;p1">
            <a:extLst>
              <a:ext uri="{FF2B5EF4-FFF2-40B4-BE49-F238E27FC236}">
                <a16:creationId xmlns:a16="http://schemas.microsoft.com/office/drawing/2014/main" id="{70210082-56AF-FE90-38F3-9780F3470A2C}"/>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C319F1BD-528C-0045-F78E-DBCA1C7A8D4B}"/>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32392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CF169-341C-6745-3BA0-198EBDF5AB6E}"/>
              </a:ext>
            </a:extLst>
          </p:cNvPr>
          <p:cNvSpPr txBox="1"/>
          <p:nvPr/>
        </p:nvSpPr>
        <p:spPr>
          <a:xfrm>
            <a:off x="4544780" y="111965"/>
            <a:ext cx="3264159" cy="369332"/>
          </a:xfrm>
          <a:prstGeom prst="rect">
            <a:avLst/>
          </a:prstGeom>
          <a:noFill/>
        </p:spPr>
        <p:txBody>
          <a:bodyPr wrap="square" rtlCol="0">
            <a:spAutoFit/>
          </a:bodyPr>
          <a:lstStyle/>
          <a:p>
            <a:pPr algn="ctr"/>
            <a:r>
              <a:rPr lang="en-US" b="1" u="sng" dirty="0">
                <a:latin typeface="Times New Roman" panose="02020603050405020304" pitchFamily="18" charset="0"/>
                <a:cs typeface="Times New Roman" panose="02020603050405020304" pitchFamily="18" charset="0"/>
              </a:rPr>
              <a:t>DATASET</a:t>
            </a:r>
            <a:endParaRPr lang="en-IN"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A60556-6FA0-FB19-CC56-35CD5363081F}"/>
              </a:ext>
            </a:extLst>
          </p:cNvPr>
          <p:cNvSpPr txBox="1"/>
          <p:nvPr/>
        </p:nvSpPr>
        <p:spPr>
          <a:xfrm>
            <a:off x="4898580" y="468477"/>
            <a:ext cx="270587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LC25000</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0775B75-B76A-7225-1393-76233BA9FD7C}"/>
              </a:ext>
            </a:extLst>
          </p:cNvPr>
          <p:cNvSpPr txBox="1"/>
          <p:nvPr/>
        </p:nvSpPr>
        <p:spPr>
          <a:xfrm>
            <a:off x="1418264" y="1224830"/>
            <a:ext cx="366693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Lung Images set</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5A435AD-1F7F-B5EF-B2F5-97FFCA2A69C0}"/>
              </a:ext>
            </a:extLst>
          </p:cNvPr>
          <p:cNvSpPr txBox="1"/>
          <p:nvPr/>
        </p:nvSpPr>
        <p:spPr>
          <a:xfrm>
            <a:off x="8040276" y="1216294"/>
            <a:ext cx="314441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Colon Images set</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C19878A-7191-53A6-B681-BA35AD2A3197}"/>
              </a:ext>
            </a:extLst>
          </p:cNvPr>
          <p:cNvSpPr txBox="1"/>
          <p:nvPr/>
        </p:nvSpPr>
        <p:spPr>
          <a:xfrm>
            <a:off x="998387" y="2108721"/>
            <a:ext cx="494522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Lun-Ad		Lun-Be		Lung-Sc</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90AE2C7-FE9A-F211-FDB4-470B9A44A2E2}"/>
              </a:ext>
            </a:extLst>
          </p:cNvPr>
          <p:cNvSpPr txBox="1"/>
          <p:nvPr/>
        </p:nvSpPr>
        <p:spPr>
          <a:xfrm>
            <a:off x="7028297" y="2108721"/>
            <a:ext cx="38177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Col-Ad			  Col-Be</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423947DB-994C-A399-93DE-D18C31411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52" y="2492396"/>
            <a:ext cx="1408142" cy="4121328"/>
          </a:xfrm>
          <a:prstGeom prst="rect">
            <a:avLst/>
          </a:prstGeom>
        </p:spPr>
      </p:pic>
      <p:pic>
        <p:nvPicPr>
          <p:cNvPr id="22" name="Picture 21">
            <a:extLst>
              <a:ext uri="{FF2B5EF4-FFF2-40B4-BE49-F238E27FC236}">
                <a16:creationId xmlns:a16="http://schemas.microsoft.com/office/drawing/2014/main" id="{48C60478-DDD6-479E-3CCB-A95492E87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366" y="2492396"/>
            <a:ext cx="1362265" cy="4121328"/>
          </a:xfrm>
          <a:prstGeom prst="rect">
            <a:avLst/>
          </a:prstGeom>
        </p:spPr>
      </p:pic>
      <p:pic>
        <p:nvPicPr>
          <p:cNvPr id="24" name="Picture 23">
            <a:extLst>
              <a:ext uri="{FF2B5EF4-FFF2-40B4-BE49-F238E27FC236}">
                <a16:creationId xmlns:a16="http://schemas.microsoft.com/office/drawing/2014/main" id="{EF081D5C-AF51-2CF0-6A64-F8A0F27D6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944" y="2492396"/>
            <a:ext cx="1381318" cy="4072157"/>
          </a:xfrm>
          <a:prstGeom prst="rect">
            <a:avLst/>
          </a:prstGeom>
        </p:spPr>
      </p:pic>
      <p:pic>
        <p:nvPicPr>
          <p:cNvPr id="26" name="Picture 25">
            <a:extLst>
              <a:ext uri="{FF2B5EF4-FFF2-40B4-BE49-F238E27FC236}">
                <a16:creationId xmlns:a16="http://schemas.microsoft.com/office/drawing/2014/main" id="{11BB1485-550A-7D00-97EC-94BCB08F15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8905" y="2478052"/>
            <a:ext cx="1305107" cy="4135671"/>
          </a:xfrm>
          <a:prstGeom prst="rect">
            <a:avLst/>
          </a:prstGeom>
        </p:spPr>
      </p:pic>
      <p:pic>
        <p:nvPicPr>
          <p:cNvPr id="28" name="Picture 27">
            <a:extLst>
              <a:ext uri="{FF2B5EF4-FFF2-40B4-BE49-F238E27FC236}">
                <a16:creationId xmlns:a16="http://schemas.microsoft.com/office/drawing/2014/main" id="{6EECD092-295C-73F2-5FCB-A0CD4094D1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2798" y="2478052"/>
            <a:ext cx="1428949" cy="4121328"/>
          </a:xfrm>
          <a:prstGeom prst="rect">
            <a:avLst/>
          </a:prstGeom>
        </p:spPr>
      </p:pic>
      <p:sp>
        <p:nvSpPr>
          <p:cNvPr id="29" name="Rectangle 28">
            <a:extLst>
              <a:ext uri="{FF2B5EF4-FFF2-40B4-BE49-F238E27FC236}">
                <a16:creationId xmlns:a16="http://schemas.microsoft.com/office/drawing/2014/main" id="{0F18F085-7522-8227-DA2F-A04CE13E5741}"/>
              </a:ext>
            </a:extLst>
          </p:cNvPr>
          <p:cNvSpPr/>
          <p:nvPr/>
        </p:nvSpPr>
        <p:spPr>
          <a:xfrm>
            <a:off x="2192703" y="1177489"/>
            <a:ext cx="2113387" cy="4640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8D7262C4-90C0-1524-BA9F-A09788FA9489}"/>
              </a:ext>
            </a:extLst>
          </p:cNvPr>
          <p:cNvSpPr/>
          <p:nvPr/>
        </p:nvSpPr>
        <p:spPr>
          <a:xfrm>
            <a:off x="7887484" y="1167016"/>
            <a:ext cx="2113387" cy="4640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2F407B66-9411-8CBC-BEE3-FB9FEF3438DA}"/>
              </a:ext>
            </a:extLst>
          </p:cNvPr>
          <p:cNvSpPr/>
          <p:nvPr/>
        </p:nvSpPr>
        <p:spPr>
          <a:xfrm>
            <a:off x="998387" y="2080728"/>
            <a:ext cx="932102" cy="369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A1458AEF-9F8E-F8BA-DF27-5B63AC7170B1}"/>
              </a:ext>
            </a:extLst>
          </p:cNvPr>
          <p:cNvSpPr/>
          <p:nvPr/>
        </p:nvSpPr>
        <p:spPr>
          <a:xfrm flipV="1">
            <a:off x="9814741" y="2079087"/>
            <a:ext cx="932102"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E6FEA775-AA3D-42FD-4B2D-EA628954ED58}"/>
              </a:ext>
            </a:extLst>
          </p:cNvPr>
          <p:cNvSpPr/>
          <p:nvPr/>
        </p:nvSpPr>
        <p:spPr>
          <a:xfrm>
            <a:off x="7043073" y="2076455"/>
            <a:ext cx="932102" cy="369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1671E6C0-65BD-21EA-5EAD-BCC5BEB7963D}"/>
              </a:ext>
            </a:extLst>
          </p:cNvPr>
          <p:cNvSpPr/>
          <p:nvPr/>
        </p:nvSpPr>
        <p:spPr>
          <a:xfrm>
            <a:off x="4665410" y="2072183"/>
            <a:ext cx="932102" cy="369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9331950A-13B0-475E-B34F-16F787E88B3B}"/>
              </a:ext>
            </a:extLst>
          </p:cNvPr>
          <p:cNvSpPr/>
          <p:nvPr/>
        </p:nvSpPr>
        <p:spPr>
          <a:xfrm>
            <a:off x="2785678" y="2095117"/>
            <a:ext cx="932102" cy="369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B5E2D275-DEE5-47E1-EE52-8F79E0B8F5E6}"/>
              </a:ext>
            </a:extLst>
          </p:cNvPr>
          <p:cNvCxnSpPr>
            <a:cxnSpLocks/>
          </p:cNvCxnSpPr>
          <p:nvPr/>
        </p:nvCxnSpPr>
        <p:spPr>
          <a:xfrm flipH="1">
            <a:off x="7490462" y="1631030"/>
            <a:ext cx="1509702" cy="445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B06A3E8-E678-1651-C714-574981E7430F}"/>
              </a:ext>
            </a:extLst>
          </p:cNvPr>
          <p:cNvCxnSpPr>
            <a:cxnSpLocks/>
            <a:stCxn id="31" idx="2"/>
            <a:endCxn id="34" idx="2"/>
          </p:cNvCxnSpPr>
          <p:nvPr/>
        </p:nvCxnSpPr>
        <p:spPr>
          <a:xfrm>
            <a:off x="8944178" y="1631030"/>
            <a:ext cx="1336614" cy="448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CB8C9E6-5558-D323-5B01-68FB4E881758}"/>
              </a:ext>
            </a:extLst>
          </p:cNvPr>
          <p:cNvSpPr/>
          <p:nvPr/>
        </p:nvSpPr>
        <p:spPr>
          <a:xfrm>
            <a:off x="5421094" y="453309"/>
            <a:ext cx="1547331" cy="403161"/>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52" name="Straight Arrow Connector 51">
            <a:extLst>
              <a:ext uri="{FF2B5EF4-FFF2-40B4-BE49-F238E27FC236}">
                <a16:creationId xmlns:a16="http://schemas.microsoft.com/office/drawing/2014/main" id="{1EB72F0E-4924-316B-3D83-131EC3367096}"/>
              </a:ext>
            </a:extLst>
          </p:cNvPr>
          <p:cNvCxnSpPr>
            <a:stCxn id="29" idx="2"/>
            <a:endCxn id="33" idx="0"/>
          </p:cNvCxnSpPr>
          <p:nvPr/>
        </p:nvCxnSpPr>
        <p:spPr>
          <a:xfrm flipH="1">
            <a:off x="1464438" y="1641503"/>
            <a:ext cx="1784959" cy="439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A4D7D133-E3F6-8810-3110-75C546AB3E8F}"/>
              </a:ext>
            </a:extLst>
          </p:cNvPr>
          <p:cNvCxnSpPr>
            <a:stCxn id="29" idx="2"/>
            <a:endCxn id="37" idx="0"/>
          </p:cNvCxnSpPr>
          <p:nvPr/>
        </p:nvCxnSpPr>
        <p:spPr>
          <a:xfrm>
            <a:off x="3249397" y="1641503"/>
            <a:ext cx="2332" cy="453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C61F224-0D7B-E7B5-5AE5-97AE4F06F9AF}"/>
              </a:ext>
            </a:extLst>
          </p:cNvPr>
          <p:cNvCxnSpPr>
            <a:stCxn id="29" idx="2"/>
            <a:endCxn id="36" idx="0"/>
          </p:cNvCxnSpPr>
          <p:nvPr/>
        </p:nvCxnSpPr>
        <p:spPr>
          <a:xfrm>
            <a:off x="3249397" y="1641503"/>
            <a:ext cx="1882064" cy="430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8B677E90-BC1C-2F47-826B-0D086FB58723}"/>
              </a:ext>
            </a:extLst>
          </p:cNvPr>
          <p:cNvCxnSpPr>
            <a:stCxn id="48" idx="2"/>
            <a:endCxn id="29" idx="0"/>
          </p:cNvCxnSpPr>
          <p:nvPr/>
        </p:nvCxnSpPr>
        <p:spPr>
          <a:xfrm flipH="1">
            <a:off x="3249397" y="856470"/>
            <a:ext cx="2945363" cy="321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4D5F37BB-418B-88A8-8873-6EAF54FBBA4E}"/>
              </a:ext>
            </a:extLst>
          </p:cNvPr>
          <p:cNvCxnSpPr>
            <a:stCxn id="48" idx="2"/>
            <a:endCxn id="31" idx="0"/>
          </p:cNvCxnSpPr>
          <p:nvPr/>
        </p:nvCxnSpPr>
        <p:spPr>
          <a:xfrm>
            <a:off x="6194760" y="856470"/>
            <a:ext cx="2749418" cy="310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Google Shape;93;p1">
            <a:extLst>
              <a:ext uri="{FF2B5EF4-FFF2-40B4-BE49-F238E27FC236}">
                <a16:creationId xmlns:a16="http://schemas.microsoft.com/office/drawing/2014/main" id="{ABECC638-2211-79FC-284B-01576C8CCE5A}"/>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10" name="Google Shape;94;p1">
            <a:extLst>
              <a:ext uri="{FF2B5EF4-FFF2-40B4-BE49-F238E27FC236}">
                <a16:creationId xmlns:a16="http://schemas.microsoft.com/office/drawing/2014/main" id="{36044E64-B057-456C-4747-4D068E6D8F69}"/>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10</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882386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IN" sz="2200" b="1" u="sng" dirty="0">
                <a:latin typeface="Times New Roman" panose="02020603050405020304" pitchFamily="18" charset="0"/>
                <a:cs typeface="Times New Roman" panose="02020603050405020304" pitchFamily="18" charset="0"/>
              </a:rPr>
              <a:t>SYSTEM</a:t>
            </a:r>
            <a:r>
              <a:rPr lang="en-IN" sz="2200" b="1" dirty="0">
                <a:latin typeface="Times New Roman" panose="02020603050405020304" pitchFamily="18" charset="0"/>
                <a:cs typeface="Times New Roman" panose="02020603050405020304" pitchFamily="18" charset="0"/>
              </a:rPr>
              <a:t> </a:t>
            </a:r>
            <a:r>
              <a:rPr lang="en-IN" sz="2200" b="1" u="sng" dirty="0">
                <a:latin typeface="Times New Roman" panose="02020603050405020304" pitchFamily="18" charset="0"/>
                <a:cs typeface="Times New Roman" panose="02020603050405020304" pitchFamily="18" charset="0"/>
              </a:rPr>
              <a:t>ARCHITECTURE</a:t>
            </a:r>
          </a:p>
        </p:txBody>
      </p:sp>
      <p:sp>
        <p:nvSpPr>
          <p:cNvPr id="3" name="Rectangle 2">
            <a:extLst>
              <a:ext uri="{FF2B5EF4-FFF2-40B4-BE49-F238E27FC236}">
                <a16:creationId xmlns:a16="http://schemas.microsoft.com/office/drawing/2014/main" id="{540BB774-95CE-E2DA-8FFF-E4FC70A8983A}"/>
              </a:ext>
            </a:extLst>
          </p:cNvPr>
          <p:cNvSpPr/>
          <p:nvPr/>
        </p:nvSpPr>
        <p:spPr>
          <a:xfrm>
            <a:off x="5047862" y="3513297"/>
            <a:ext cx="858417" cy="26124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7E15FAFA-3E57-5656-0B5D-8D3D09DB67D5}"/>
              </a:ext>
            </a:extLst>
          </p:cNvPr>
          <p:cNvSpPr/>
          <p:nvPr/>
        </p:nvSpPr>
        <p:spPr>
          <a:xfrm>
            <a:off x="5402424" y="3191070"/>
            <a:ext cx="1418254" cy="6904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2" name="Picture 11">
            <a:extLst>
              <a:ext uri="{FF2B5EF4-FFF2-40B4-BE49-F238E27FC236}">
                <a16:creationId xmlns:a16="http://schemas.microsoft.com/office/drawing/2014/main" id="{2A93911A-0F1B-33A5-6629-BDFFB7FD5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191" y="1198707"/>
            <a:ext cx="6786175" cy="4460585"/>
          </a:xfrm>
          <a:prstGeom prst="rect">
            <a:avLst/>
          </a:prstGeom>
        </p:spPr>
      </p:pic>
      <p:sp>
        <p:nvSpPr>
          <p:cNvPr id="5" name="Google Shape;93;p1">
            <a:extLst>
              <a:ext uri="{FF2B5EF4-FFF2-40B4-BE49-F238E27FC236}">
                <a16:creationId xmlns:a16="http://schemas.microsoft.com/office/drawing/2014/main" id="{216EB20C-C80B-2C17-5998-CF13AD771332}"/>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072BF5AB-0239-48DD-C85D-97C28FBAEDA0}"/>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11</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73282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IN" sz="2200" b="1" u="sng" dirty="0">
                <a:latin typeface="Times New Roman" panose="02020603050405020304" pitchFamily="18" charset="0"/>
                <a:cs typeface="Times New Roman" panose="02020603050405020304" pitchFamily="18" charset="0"/>
              </a:rPr>
              <a:t>FLOW CHART</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pic>
        <p:nvPicPr>
          <p:cNvPr id="7" name="Picture 6">
            <a:extLst>
              <a:ext uri="{FF2B5EF4-FFF2-40B4-BE49-F238E27FC236}">
                <a16:creationId xmlns:a16="http://schemas.microsoft.com/office/drawing/2014/main" id="{057E6D98-5AE7-49A7-5700-85F8E3A35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82" y="783551"/>
            <a:ext cx="2603241" cy="5937924"/>
          </a:xfrm>
          <a:prstGeom prst="rect">
            <a:avLst/>
          </a:prstGeom>
        </p:spPr>
      </p:pic>
      <p:sp>
        <p:nvSpPr>
          <p:cNvPr id="4" name="Rectangle 3">
            <a:extLst>
              <a:ext uri="{FF2B5EF4-FFF2-40B4-BE49-F238E27FC236}">
                <a16:creationId xmlns:a16="http://schemas.microsoft.com/office/drawing/2014/main" id="{39718FF6-9A2D-9BF2-DFA4-E2705B0EC9CB}"/>
              </a:ext>
            </a:extLst>
          </p:cNvPr>
          <p:cNvSpPr/>
          <p:nvPr/>
        </p:nvSpPr>
        <p:spPr>
          <a:xfrm>
            <a:off x="5453742" y="5243800"/>
            <a:ext cx="415213" cy="1679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13EF6CA9-873A-BE96-979F-E46856B0E642}"/>
              </a:ext>
            </a:extLst>
          </p:cNvPr>
          <p:cNvSpPr/>
          <p:nvPr/>
        </p:nvSpPr>
        <p:spPr>
          <a:xfrm>
            <a:off x="6584301" y="5243799"/>
            <a:ext cx="415213" cy="1679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Google Shape;93;p1">
            <a:extLst>
              <a:ext uri="{FF2B5EF4-FFF2-40B4-BE49-F238E27FC236}">
                <a16:creationId xmlns:a16="http://schemas.microsoft.com/office/drawing/2014/main" id="{DB8812EC-541C-D2FB-645A-5E6387AE42CA}"/>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9" name="Google Shape;94;p1">
            <a:extLst>
              <a:ext uri="{FF2B5EF4-FFF2-40B4-BE49-F238E27FC236}">
                <a16:creationId xmlns:a16="http://schemas.microsoft.com/office/drawing/2014/main" id="{99400658-F910-528D-048E-35E4B321405F}"/>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12</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06900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78BB-FC2E-1C33-E968-61F83F1D357D}"/>
              </a:ext>
            </a:extLst>
          </p:cNvPr>
          <p:cNvSpPr>
            <a:spLocks noGrp="1"/>
          </p:cNvSpPr>
          <p:nvPr>
            <p:ph type="title"/>
          </p:nvPr>
        </p:nvSpPr>
        <p:spPr>
          <a:xfrm>
            <a:off x="838200" y="205273"/>
            <a:ext cx="10515600" cy="897586"/>
          </a:xfrm>
        </p:spPr>
        <p:txBody>
          <a:bodyPr>
            <a:normAutofit/>
          </a:bodyPr>
          <a:lstStyle/>
          <a:p>
            <a:pPr algn="ctr"/>
            <a:r>
              <a:rPr lang="en-IN" sz="2400" b="1" u="sng" dirty="0">
                <a:latin typeface="Times New Roman" panose="02020603050405020304" pitchFamily="18" charset="0"/>
                <a:cs typeface="Times New Roman" panose="02020603050405020304" pitchFamily="18" charset="0"/>
              </a:rPr>
              <a:t>UML SEQUENCIAL DIAGRAM</a:t>
            </a:r>
          </a:p>
        </p:txBody>
      </p:sp>
      <p:pic>
        <p:nvPicPr>
          <p:cNvPr id="4" name="Picture 3">
            <a:extLst>
              <a:ext uri="{FF2B5EF4-FFF2-40B4-BE49-F238E27FC236}">
                <a16:creationId xmlns:a16="http://schemas.microsoft.com/office/drawing/2014/main" id="{387F6B58-9D9B-2F0A-3780-FE8BA4E99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98" y="1102859"/>
            <a:ext cx="9358604" cy="5075370"/>
          </a:xfrm>
          <a:prstGeom prst="rect">
            <a:avLst/>
          </a:prstGeom>
        </p:spPr>
      </p:pic>
      <p:sp>
        <p:nvSpPr>
          <p:cNvPr id="5" name="Google Shape;93;p1">
            <a:extLst>
              <a:ext uri="{FF2B5EF4-FFF2-40B4-BE49-F238E27FC236}">
                <a16:creationId xmlns:a16="http://schemas.microsoft.com/office/drawing/2014/main" id="{EC0EE2B1-E793-18FF-2FD5-62CAE05B2FEC}"/>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0276F71D-3E0D-737E-3E73-18CC804E557B}"/>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13</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858008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8790C7-B13B-4188-F666-A1E8B57D4591}"/>
              </a:ext>
            </a:extLst>
          </p:cNvPr>
          <p:cNvSpPr txBox="1"/>
          <p:nvPr/>
        </p:nvSpPr>
        <p:spPr>
          <a:xfrm>
            <a:off x="2509935" y="503854"/>
            <a:ext cx="7436498" cy="430887"/>
          </a:xfrm>
          <a:prstGeom prst="rect">
            <a:avLst/>
          </a:prstGeom>
          <a:noFill/>
        </p:spPr>
        <p:txBody>
          <a:bodyPr wrap="square" rtlCol="0">
            <a:spAutoFit/>
          </a:bodyPr>
          <a:lstStyle/>
          <a:p>
            <a:pPr algn="ctr"/>
            <a:r>
              <a:rPr lang="en-US" sz="2200" b="1" u="sng" dirty="0">
                <a:latin typeface="Times New Roman" panose="02020603050405020304" pitchFamily="18" charset="0"/>
                <a:cs typeface="Times New Roman" panose="02020603050405020304" pitchFamily="18" charset="0"/>
              </a:rPr>
              <a:t>USECASE DIAGRAM</a:t>
            </a:r>
            <a:endParaRPr lang="en-IN" sz="2200" b="1" u="sng"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BFF7B7B-1B21-0C2E-406F-2F4E58691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842" y="1696926"/>
            <a:ext cx="4397346" cy="3464147"/>
          </a:xfrm>
          <a:prstGeom prst="rect">
            <a:avLst/>
          </a:prstGeom>
        </p:spPr>
      </p:pic>
      <p:sp>
        <p:nvSpPr>
          <p:cNvPr id="2" name="Google Shape;93;p1">
            <a:extLst>
              <a:ext uri="{FF2B5EF4-FFF2-40B4-BE49-F238E27FC236}">
                <a16:creationId xmlns:a16="http://schemas.microsoft.com/office/drawing/2014/main" id="{8C975245-054A-BBEA-C308-FCBA8BC33F29}"/>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 name="Google Shape;94;p1">
            <a:extLst>
              <a:ext uri="{FF2B5EF4-FFF2-40B4-BE49-F238E27FC236}">
                <a16:creationId xmlns:a16="http://schemas.microsoft.com/office/drawing/2014/main" id="{E8009471-F6E3-399A-FB86-F22B57D643C9}"/>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14</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591916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8790C7-B13B-4188-F666-A1E8B57D4591}"/>
              </a:ext>
            </a:extLst>
          </p:cNvPr>
          <p:cNvSpPr txBox="1"/>
          <p:nvPr/>
        </p:nvSpPr>
        <p:spPr>
          <a:xfrm>
            <a:off x="2509935" y="503854"/>
            <a:ext cx="7436498" cy="430887"/>
          </a:xfrm>
          <a:prstGeom prst="rect">
            <a:avLst/>
          </a:prstGeom>
          <a:noFill/>
        </p:spPr>
        <p:txBody>
          <a:bodyPr wrap="square" rtlCol="0">
            <a:spAutoFit/>
          </a:bodyPr>
          <a:lstStyle/>
          <a:p>
            <a:pPr algn="ctr"/>
            <a:r>
              <a:rPr lang="en-US" sz="2200" b="1" u="sng" dirty="0">
                <a:latin typeface="Times New Roman" panose="02020603050405020304" pitchFamily="18" charset="0"/>
                <a:cs typeface="Times New Roman" panose="02020603050405020304" pitchFamily="18" charset="0"/>
              </a:rPr>
              <a:t>USECASE DIAGRAM</a:t>
            </a:r>
            <a:endParaRPr lang="en-IN" sz="2200" b="1"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22993FD-E49B-91B4-512A-CFD4A735F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7613" y="1298640"/>
            <a:ext cx="4601141" cy="3733536"/>
          </a:xfrm>
          <a:prstGeom prst="rect">
            <a:avLst/>
          </a:prstGeom>
        </p:spPr>
      </p:pic>
      <p:sp>
        <p:nvSpPr>
          <p:cNvPr id="2" name="Google Shape;93;p1">
            <a:extLst>
              <a:ext uri="{FF2B5EF4-FFF2-40B4-BE49-F238E27FC236}">
                <a16:creationId xmlns:a16="http://schemas.microsoft.com/office/drawing/2014/main" id="{DF9C0612-100B-366B-E1B8-D871CE0A6DBF}"/>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3" name="Google Shape;94;p1">
            <a:extLst>
              <a:ext uri="{FF2B5EF4-FFF2-40B4-BE49-F238E27FC236}">
                <a16:creationId xmlns:a16="http://schemas.microsoft.com/office/drawing/2014/main" id="{7BCF5033-87A8-F3F5-06CE-C398F1D65600}"/>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15</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626019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2BA721-2858-E08D-B964-3293CCC92CB1}"/>
              </a:ext>
            </a:extLst>
          </p:cNvPr>
          <p:cNvSpPr txBox="1"/>
          <p:nvPr/>
        </p:nvSpPr>
        <p:spPr>
          <a:xfrm>
            <a:off x="487680" y="136525"/>
            <a:ext cx="112166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CNN Algorithm :- </a:t>
            </a:r>
            <a:r>
              <a:rPr lang="en-US" sz="2000" b="1" u="sng" dirty="0">
                <a:latin typeface="Times New Roman" panose="02020603050405020304" pitchFamily="18" charset="0"/>
                <a:cs typeface="Times New Roman" panose="02020603050405020304" pitchFamily="18" charset="0"/>
              </a:rPr>
              <a:t>Sequential model</a:t>
            </a:r>
            <a:endParaRPr lang="en-IN" sz="2000"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3115C42-C31E-7C3F-BF32-C17B282E6ADD}"/>
              </a:ext>
            </a:extLst>
          </p:cNvPr>
          <p:cNvSpPr txBox="1"/>
          <p:nvPr/>
        </p:nvSpPr>
        <p:spPr>
          <a:xfrm>
            <a:off x="636969" y="536635"/>
            <a:ext cx="10261186" cy="7171194"/>
          </a:xfrm>
          <a:prstGeom prst="rect">
            <a:avLst/>
          </a:prstGeom>
          <a:noFill/>
        </p:spPr>
        <p:txBody>
          <a:bodyPr wrap="square" rtlCol="0">
            <a:spAutoFit/>
          </a:bodyPr>
          <a:lstStyle/>
          <a:p>
            <a:pPr algn="l"/>
            <a:r>
              <a:rPr lang="en-US" b="1" dirty="0">
                <a:latin typeface="Times New Roman" panose="02020603050405020304" pitchFamily="18" charset="0"/>
                <a:cs typeface="Times New Roman" panose="02020603050405020304" pitchFamily="18" charset="0"/>
              </a:rPr>
              <a:t>Input:</a:t>
            </a:r>
          </a:p>
          <a:p>
            <a:pPr marL="285750" indent="-285750"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Batch of images from the Dataset.</a:t>
            </a:r>
          </a:p>
          <a:p>
            <a:pPr algn="l"/>
            <a:r>
              <a:rPr lang="en-US" b="1" dirty="0">
                <a:latin typeface="Times New Roman" panose="02020603050405020304" pitchFamily="18" charset="0"/>
                <a:cs typeface="Times New Roman" panose="02020603050405020304" pitchFamily="18" charset="0"/>
              </a:rPr>
              <a:t>Output:</a:t>
            </a:r>
          </a:p>
          <a:p>
            <a:pPr marL="285750" indent="-285750"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Predicted probabilities of each class.</a:t>
            </a:r>
          </a:p>
          <a:p>
            <a:pPr marL="285750" indent="-285750" algn="just">
              <a:buFontTx/>
              <a:buChar char="-"/>
            </a:pP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Steps:</a:t>
            </a: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1. Define the input layer:</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Create an input layer with the specified image shape.</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 Add layers sequentially:</a:t>
            </a:r>
          </a:p>
          <a:p>
            <a:pPr algn="just"/>
            <a:r>
              <a:rPr lang="en-US" dirty="0">
                <a:latin typeface="Times New Roman" panose="02020603050405020304" pitchFamily="18" charset="0"/>
                <a:cs typeface="Times New Roman" panose="02020603050405020304" pitchFamily="18" charset="0"/>
              </a:rPr>
              <a:t>     - Add a Dense layer with 512 units and ReLU activation.</a:t>
            </a:r>
          </a:p>
          <a:p>
            <a:pPr algn="just"/>
            <a:r>
              <a:rPr lang="en-US" dirty="0">
                <a:latin typeface="Times New Roman" panose="02020603050405020304" pitchFamily="18" charset="0"/>
                <a:cs typeface="Times New Roman" panose="02020603050405020304" pitchFamily="18" charset="0"/>
              </a:rPr>
              <a:t>     - Add a Dropout layer with a dropout rate of 0.5 to prevent overfitting.</a:t>
            </a:r>
          </a:p>
          <a:p>
            <a:pPr algn="just"/>
            <a:r>
              <a:rPr lang="en-US" dirty="0">
                <a:latin typeface="Times New Roman" panose="02020603050405020304" pitchFamily="18" charset="0"/>
                <a:cs typeface="Times New Roman" panose="02020603050405020304" pitchFamily="18" charset="0"/>
              </a:rPr>
              <a:t>     - Add a Dense layer with the number of output classes and softmax activation for classification.</a:t>
            </a:r>
          </a:p>
          <a:p>
            <a:pPr algn="just"/>
            <a:r>
              <a:rPr lang="en-US" b="1" dirty="0">
                <a:latin typeface="Times New Roman" panose="02020603050405020304" pitchFamily="18" charset="0"/>
                <a:cs typeface="Times New Roman" panose="02020603050405020304" pitchFamily="18" charset="0"/>
              </a:rPr>
              <a:t>2. Train the model:</a:t>
            </a:r>
          </a:p>
          <a:p>
            <a:pPr algn="just"/>
            <a:r>
              <a:rPr lang="en-US" dirty="0">
                <a:latin typeface="Times New Roman" panose="02020603050405020304" pitchFamily="18" charset="0"/>
                <a:cs typeface="Times New Roman" panose="02020603050405020304" pitchFamily="18" charset="0"/>
              </a:rPr>
              <a:t>   - Train the model using the extracted features as input and labels as output.</a:t>
            </a:r>
          </a:p>
          <a:p>
            <a:pPr algn="just"/>
            <a:r>
              <a:rPr lang="en-US" dirty="0">
                <a:latin typeface="Times New Roman" panose="02020603050405020304" pitchFamily="18" charset="0"/>
                <a:cs typeface="Times New Roman" panose="02020603050405020304" pitchFamily="18" charset="0"/>
              </a:rPr>
              <a:t>   - Specify the number of epochs and batch size for training.</a:t>
            </a:r>
          </a:p>
          <a:p>
            <a:pPr algn="just"/>
            <a:r>
              <a:rPr lang="en-US" dirty="0">
                <a:latin typeface="Times New Roman" panose="02020603050405020304" pitchFamily="18" charset="0"/>
                <a:cs typeface="Times New Roman" panose="02020603050405020304" pitchFamily="18" charset="0"/>
              </a:rPr>
              <a:t>3. Evaluate the model:</a:t>
            </a:r>
          </a:p>
          <a:p>
            <a:pPr algn="just"/>
            <a:r>
              <a:rPr lang="en-US" dirty="0">
                <a:latin typeface="Times New Roman" panose="02020603050405020304" pitchFamily="18" charset="0"/>
                <a:cs typeface="Times New Roman" panose="02020603050405020304" pitchFamily="18" charset="0"/>
              </a:rPr>
              <a:t>   - Evaluate the trained model on the test dataset to assess its performance.</a:t>
            </a:r>
          </a:p>
          <a:p>
            <a:pPr algn="just"/>
            <a:r>
              <a:rPr lang="en-US" dirty="0">
                <a:latin typeface="Times New Roman" panose="02020603050405020304" pitchFamily="18" charset="0"/>
                <a:cs typeface="Times New Roman" panose="02020603050405020304" pitchFamily="18" charset="0"/>
              </a:rPr>
              <a:t>   - Obtain metrics such as accuracy to measure the model's effectiveness.</a:t>
            </a:r>
          </a:p>
          <a:p>
            <a:pPr algn="just"/>
            <a:r>
              <a:rPr lang="en-US" dirty="0">
                <a:latin typeface="Times New Roman" panose="02020603050405020304" pitchFamily="18" charset="0"/>
                <a:cs typeface="Times New Roman" panose="02020603050405020304" pitchFamily="18" charset="0"/>
              </a:rPr>
              <a:t>4. Use the model for inference:</a:t>
            </a:r>
          </a:p>
          <a:p>
            <a:pPr algn="just"/>
            <a:r>
              <a:rPr lang="en-US" dirty="0">
                <a:latin typeface="Times New Roman" panose="02020603050405020304" pitchFamily="18" charset="0"/>
                <a:cs typeface="Times New Roman" panose="02020603050405020304" pitchFamily="18" charset="0"/>
              </a:rPr>
              <a:t>   - Once trained and evaluated, deploy the model for making predictions on new unseen data.</a:t>
            </a:r>
          </a:p>
          <a:p>
            <a:pPr algn="just"/>
            <a:r>
              <a:rPr lang="en-US" dirty="0">
                <a:latin typeface="Times New Roman" panose="02020603050405020304" pitchFamily="18" charset="0"/>
                <a:cs typeface="Times New Roman" panose="02020603050405020304" pitchFamily="18" charset="0"/>
              </a:rPr>
              <a:t>   - Provide input features to the model and obtain predicted probabilities for each class.</a:t>
            </a:r>
            <a:endParaRPr lang="en-IN"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4" name="Google Shape;93;p1">
            <a:extLst>
              <a:ext uri="{FF2B5EF4-FFF2-40B4-BE49-F238E27FC236}">
                <a16:creationId xmlns:a16="http://schemas.microsoft.com/office/drawing/2014/main" id="{701940BC-BC15-4AEF-9D3A-3BE3EA665C06}"/>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D231957F-F159-2D22-5807-88AAEC5E71BE}"/>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16</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75932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2BA721-2858-E08D-B964-3293CCC92CB1}"/>
              </a:ext>
            </a:extLst>
          </p:cNvPr>
          <p:cNvSpPr txBox="1"/>
          <p:nvPr/>
        </p:nvSpPr>
        <p:spPr>
          <a:xfrm>
            <a:off x="487680" y="314355"/>
            <a:ext cx="112166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CNN Algorithm :- </a:t>
            </a:r>
            <a:r>
              <a:rPr lang="en-US" sz="2000" b="1" u="sng" dirty="0">
                <a:latin typeface="Times New Roman" panose="02020603050405020304" pitchFamily="18" charset="0"/>
                <a:cs typeface="Times New Roman" panose="02020603050405020304" pitchFamily="18" charset="0"/>
              </a:rPr>
              <a:t>ResNet50 model</a:t>
            </a:r>
            <a:endParaRPr lang="en-IN" sz="2000"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3115C42-C31E-7C3F-BF32-C17B282E6ADD}"/>
              </a:ext>
            </a:extLst>
          </p:cNvPr>
          <p:cNvSpPr txBox="1"/>
          <p:nvPr/>
        </p:nvSpPr>
        <p:spPr>
          <a:xfrm>
            <a:off x="838200" y="714465"/>
            <a:ext cx="10050624" cy="6755696"/>
          </a:xfrm>
          <a:prstGeom prst="rect">
            <a:avLst/>
          </a:prstGeom>
          <a:noFill/>
        </p:spPr>
        <p:txBody>
          <a:bodyPr wrap="square" rtlCol="0">
            <a:spAutoFit/>
          </a:bodyPr>
          <a:lstStyle/>
          <a:p>
            <a:pPr algn="l"/>
            <a:r>
              <a:rPr lang="en-US" b="1" dirty="0">
                <a:latin typeface="Times New Roman" panose="02020603050405020304" pitchFamily="18" charset="0"/>
                <a:cs typeface="Times New Roman" panose="02020603050405020304" pitchFamily="18" charset="0"/>
              </a:rPr>
              <a:t>Input:</a:t>
            </a:r>
          </a:p>
          <a:p>
            <a:pPr marL="285750" indent="-285750"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Batch of images from the Dataset.</a:t>
            </a:r>
          </a:p>
          <a:p>
            <a:pPr algn="l"/>
            <a:r>
              <a:rPr lang="en-US" b="1" dirty="0">
                <a:latin typeface="Times New Roman" panose="02020603050405020304" pitchFamily="18" charset="0"/>
                <a:cs typeface="Times New Roman" panose="02020603050405020304" pitchFamily="18" charset="0"/>
              </a:rPr>
              <a:t>Output:</a:t>
            </a:r>
          </a:p>
          <a:p>
            <a:pPr marL="285750" indent="-285750"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Predicted probabilities of each class.</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Steps:</a:t>
            </a: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1. Define the input layer:</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Create an input layer with the specified image shape.</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2. Define convolutional and pooling layers:</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Add Conv2D layers with varying numbers of filters, kernel sizes, and </a:t>
            </a:r>
            <a:r>
              <a:rPr lang="en-US" kern="100" dirty="0" err="1">
                <a:effectLst/>
                <a:latin typeface="Times New Roman" panose="02020603050405020304" pitchFamily="18" charset="0"/>
                <a:ea typeface="Calibri" panose="020F0502020204030204" pitchFamily="34" charset="0"/>
                <a:cs typeface="Gautami" panose="020B0502040204020203" pitchFamily="34" charset="0"/>
              </a:rPr>
              <a:t>ReLU</a:t>
            </a:r>
            <a:r>
              <a:rPr lang="en-US" kern="100" dirty="0">
                <a:effectLst/>
                <a:latin typeface="Times New Roman" panose="02020603050405020304" pitchFamily="18" charset="0"/>
                <a:ea typeface="Calibri" panose="020F0502020204030204" pitchFamily="34" charset="0"/>
                <a:cs typeface="Gautami" panose="020B0502040204020203" pitchFamily="34" charset="0"/>
              </a:rPr>
              <a:t> activation functions.</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Add MaxPooling2D layers for down-sampling after each set of Conv2D layers.</a:t>
            </a:r>
            <a:endParaRPr lang="en-US" dirty="0">
              <a:latin typeface="Times New Roman" panose="02020603050405020304" pitchFamily="18" charset="0"/>
              <a:cs typeface="Times New Roman" panose="02020603050405020304" pitchFamily="18" charset="0"/>
            </a:endParaRP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3. Define fully connected layers:</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Flatten the output from the last pooling layer.</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Add Dense layers with </a:t>
            </a:r>
            <a:r>
              <a:rPr lang="en-US" kern="100" dirty="0" err="1">
                <a:effectLst/>
                <a:latin typeface="Times New Roman" panose="02020603050405020304" pitchFamily="18" charset="0"/>
                <a:ea typeface="Calibri" panose="020F0502020204030204" pitchFamily="34" charset="0"/>
                <a:cs typeface="Gautami" panose="020B0502040204020203" pitchFamily="34" charset="0"/>
              </a:rPr>
              <a:t>ReLU</a:t>
            </a:r>
            <a:r>
              <a:rPr lang="en-US" kern="100" dirty="0">
                <a:effectLst/>
                <a:latin typeface="Times New Roman" panose="02020603050405020304" pitchFamily="18" charset="0"/>
                <a:ea typeface="Calibri" panose="020F0502020204030204" pitchFamily="34" charset="0"/>
                <a:cs typeface="Gautami" panose="020B0502040204020203" pitchFamily="34" charset="0"/>
              </a:rPr>
              <a:t> activation functions.</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Make Dropout layers between Dense layers to prevent overfitting.</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4. Define the output layer:</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Add a Dense output layer with </a:t>
            </a:r>
            <a:r>
              <a:rPr lang="en-US" kern="100" dirty="0" err="1">
                <a:effectLst/>
                <a:latin typeface="Times New Roman" panose="02020603050405020304" pitchFamily="18" charset="0"/>
                <a:ea typeface="Calibri" panose="020F0502020204030204" pitchFamily="34" charset="0"/>
                <a:cs typeface="Gautami" panose="020B0502040204020203" pitchFamily="34" charset="0"/>
              </a:rPr>
              <a:t>softmax</a:t>
            </a:r>
            <a:r>
              <a:rPr lang="en-US" kern="100" dirty="0">
                <a:effectLst/>
                <a:latin typeface="Times New Roman" panose="02020603050405020304" pitchFamily="18" charset="0"/>
                <a:ea typeface="Calibri" panose="020F0502020204030204" pitchFamily="34" charset="0"/>
                <a:cs typeface="Gautami" panose="020B0502040204020203" pitchFamily="34" charset="0"/>
              </a:rPr>
              <a:t> activation for multi-class classification.</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4" name="Google Shape;93;p1">
            <a:extLst>
              <a:ext uri="{FF2B5EF4-FFF2-40B4-BE49-F238E27FC236}">
                <a16:creationId xmlns:a16="http://schemas.microsoft.com/office/drawing/2014/main" id="{BE729A8B-00A1-5C86-7B30-2E0902F8A96B}"/>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81CD3166-C6F4-2C13-CB3C-0DAA16426D38}"/>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17</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996444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A9F47-4682-89DB-049B-F6EA1BA5E633}"/>
              </a:ext>
            </a:extLst>
          </p:cNvPr>
          <p:cNvSpPr>
            <a:spLocks noGrp="1"/>
          </p:cNvSpPr>
          <p:nvPr>
            <p:ph idx="1"/>
          </p:nvPr>
        </p:nvSpPr>
        <p:spPr>
          <a:xfrm>
            <a:off x="737118" y="802433"/>
            <a:ext cx="10616682" cy="5346440"/>
          </a:xfrm>
        </p:spPr>
        <p:txBody>
          <a:bodyPr anchor="ctr">
            <a:normAutofit/>
          </a:bodyPr>
          <a:lstStyle/>
          <a:p>
            <a:pPr marL="0" indent="0" algn="just">
              <a:spcAft>
                <a:spcPts val="600"/>
              </a:spcAft>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5. Create the model:</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Combine the defined layers to create the custom CNN model.</a:t>
            </a:r>
            <a:endParaRPr lang="en-US" sz="1800" b="1" kern="100" dirty="0">
              <a:effectLst/>
              <a:latin typeface="Times New Roman" panose="02020603050405020304" pitchFamily="18"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6. Compile the model:</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Use an optimizer such as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Adamax</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with a specified learning rate.</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Specify the loss function as categorical cross-entropy.</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Specify metrics such as accuracy for evaluation.</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7. Train the model:</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Train the model using the training data, specifying the number of epochs and batch size.</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Validate the model using validation data.</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8. Evaluate the model:</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Monitor the training and validation performance metrics, such as accuracy, over the epochs.</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spcAft>
                <a:spcPts val="600"/>
              </a:spcAft>
              <a:buNone/>
            </a:pPr>
            <a:endParaRPr lang="en-IN" sz="1400" dirty="0">
              <a:latin typeface="Times New Roman" panose="02020603050405020304" pitchFamily="18" charset="0"/>
              <a:cs typeface="Times New Roman" panose="02020603050405020304" pitchFamily="18" charset="0"/>
            </a:endParaRPr>
          </a:p>
        </p:txBody>
      </p:sp>
      <p:sp>
        <p:nvSpPr>
          <p:cNvPr id="2" name="Google Shape;93;p1">
            <a:extLst>
              <a:ext uri="{FF2B5EF4-FFF2-40B4-BE49-F238E27FC236}">
                <a16:creationId xmlns:a16="http://schemas.microsoft.com/office/drawing/2014/main" id="{AA9D69FA-0EB4-F7CF-D079-81D55DD227C6}"/>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C39F309A-6779-2C4D-E260-8516201A1F96}"/>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18</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66384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180783"/>
            <a:ext cx="10515600" cy="959822"/>
          </a:xfrm>
        </p:spPr>
        <p:txBody>
          <a:bodyPr>
            <a:normAutofit/>
          </a:bodyPr>
          <a:lstStyle/>
          <a:p>
            <a:pPr algn="ctr"/>
            <a:r>
              <a:rPr lang="en-IN" sz="2200" b="1" u="sng" dirty="0">
                <a:latin typeface="Times New Roman" panose="02020603050405020304" pitchFamily="18" charset="0"/>
                <a:cs typeface="Times New Roman" panose="02020603050405020304" pitchFamily="18" charset="0"/>
              </a:rPr>
              <a:t>SAMPLE CODE</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10" name="TextBox 9">
            <a:extLst>
              <a:ext uri="{FF2B5EF4-FFF2-40B4-BE49-F238E27FC236}">
                <a16:creationId xmlns:a16="http://schemas.microsoft.com/office/drawing/2014/main" id="{28C0F188-D948-06C8-B3C3-B9E78B87D328}"/>
              </a:ext>
            </a:extLst>
          </p:cNvPr>
          <p:cNvSpPr txBox="1"/>
          <p:nvPr/>
        </p:nvSpPr>
        <p:spPr>
          <a:xfrm>
            <a:off x="709127" y="625151"/>
            <a:ext cx="11056775" cy="307777"/>
          </a:xfrm>
          <a:prstGeom prst="rect">
            <a:avLst/>
          </a:prstGeom>
          <a:noFill/>
        </p:spPr>
        <p:txBody>
          <a:bodyPr wrap="square" rtlCol="0">
            <a:spAutoFit/>
          </a:bodyPr>
          <a:lstStyle/>
          <a:p>
            <a:endParaRPr lang="en-IN" sz="1400" b="0" dirty="0">
              <a:solidFill>
                <a:srgbClr val="FFFFFF"/>
              </a:solidFill>
              <a:effectLst/>
              <a:highlight>
                <a:srgbClr val="000000"/>
              </a:highlight>
              <a:latin typeface="Consolas" panose="020B0609020204030204" pitchFamily="49" charset="0"/>
            </a:endParaRPr>
          </a:p>
        </p:txBody>
      </p:sp>
      <p:pic>
        <p:nvPicPr>
          <p:cNvPr id="12" name="Picture 11">
            <a:extLst>
              <a:ext uri="{FF2B5EF4-FFF2-40B4-BE49-F238E27FC236}">
                <a16:creationId xmlns:a16="http://schemas.microsoft.com/office/drawing/2014/main" id="{46C7F3B9-ADB9-E10C-5FB3-58D7546E2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626" y="507963"/>
            <a:ext cx="9815804" cy="6128880"/>
          </a:xfrm>
          <a:prstGeom prst="rect">
            <a:avLst/>
          </a:prstGeom>
        </p:spPr>
      </p:pic>
      <p:sp>
        <p:nvSpPr>
          <p:cNvPr id="4" name="Google Shape;93;p1">
            <a:extLst>
              <a:ext uri="{FF2B5EF4-FFF2-40B4-BE49-F238E27FC236}">
                <a16:creationId xmlns:a16="http://schemas.microsoft.com/office/drawing/2014/main" id="{DB5EAAA5-EE3E-A1B1-4EEB-072A724BCBEC}"/>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D7C6E0BB-926F-32E9-BCC2-A50D33FD2CAF}"/>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19</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258527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D767E9FA-9D37-B94F-2ED1-3E923E1BBDFE}"/>
              </a:ext>
            </a:extLst>
          </p:cNvPr>
          <p:cNvSpPr txBox="1"/>
          <p:nvPr/>
        </p:nvSpPr>
        <p:spPr>
          <a:xfrm>
            <a:off x="3632996" y="199667"/>
            <a:ext cx="4926008" cy="289823"/>
          </a:xfrm>
          <a:prstGeom prst="rect">
            <a:avLst/>
          </a:prstGeom>
        </p:spPr>
        <p:txBody>
          <a:bodyPr vert="horz" wrap="square" lIns="0" tIns="12700" rIns="0" bIns="0" rtlCol="0">
            <a:spAutoFit/>
          </a:bodyPr>
          <a:lstStyle/>
          <a:p>
            <a:pPr marL="12700" algn="ctr">
              <a:lnSpc>
                <a:spcPct val="100000"/>
              </a:lnSpc>
              <a:spcBef>
                <a:spcPts val="100"/>
              </a:spcBef>
            </a:pPr>
            <a:r>
              <a:rPr sz="1800" dirty="0">
                <a:latin typeface="Times New Roman"/>
                <a:cs typeface="Times New Roman"/>
              </a:rPr>
              <a:t>PROJECT</a:t>
            </a:r>
            <a:r>
              <a:rPr lang="en-US" sz="1800" dirty="0">
                <a:latin typeface="Times New Roman"/>
                <a:cs typeface="Times New Roman"/>
              </a:rPr>
              <a:t> </a:t>
            </a:r>
            <a:r>
              <a:rPr sz="1800" spc="-70" dirty="0">
                <a:latin typeface="Times New Roman"/>
                <a:cs typeface="Times New Roman"/>
              </a:rPr>
              <a:t> </a:t>
            </a:r>
            <a:r>
              <a:rPr lang="en-US" sz="1800" spc="-70" dirty="0">
                <a:latin typeface="Times New Roman"/>
                <a:cs typeface="Times New Roman"/>
              </a:rPr>
              <a:t>VIVA-VOCE</a:t>
            </a:r>
            <a:r>
              <a:rPr lang="en-US" sz="1800" dirty="0">
                <a:latin typeface="Times New Roman"/>
                <a:cs typeface="Times New Roman"/>
              </a:rPr>
              <a:t> </a:t>
            </a:r>
            <a:r>
              <a:rPr lang="en-US" sz="1800" spc="-10" dirty="0">
                <a:latin typeface="Times New Roman"/>
                <a:cs typeface="Times New Roman"/>
              </a:rPr>
              <a:t> </a:t>
            </a:r>
            <a:r>
              <a:rPr sz="1800" spc="-35" dirty="0">
                <a:latin typeface="Times New Roman"/>
                <a:cs typeface="Times New Roman"/>
              </a:rPr>
              <a:t>PRESENTATION</a:t>
            </a:r>
            <a:r>
              <a:rPr sz="1800" spc="10" dirty="0">
                <a:latin typeface="Times New Roman"/>
                <a:cs typeface="Times New Roman"/>
              </a:rPr>
              <a:t> </a:t>
            </a:r>
            <a:r>
              <a:rPr sz="1800" spc="-5" dirty="0">
                <a:latin typeface="Times New Roman"/>
                <a:cs typeface="Times New Roman"/>
              </a:rPr>
              <a:t>ON</a:t>
            </a:r>
            <a:endParaRPr sz="1800" dirty="0">
              <a:latin typeface="Times New Roman"/>
              <a:cs typeface="Times New Roman"/>
            </a:endParaRPr>
          </a:p>
        </p:txBody>
      </p:sp>
      <p:sp>
        <p:nvSpPr>
          <p:cNvPr id="3" name="object 5">
            <a:extLst>
              <a:ext uri="{FF2B5EF4-FFF2-40B4-BE49-F238E27FC236}">
                <a16:creationId xmlns:a16="http://schemas.microsoft.com/office/drawing/2014/main" id="{2055AE1A-5CB0-C80E-7B61-9684989867D3}"/>
              </a:ext>
            </a:extLst>
          </p:cNvPr>
          <p:cNvSpPr txBox="1"/>
          <p:nvPr/>
        </p:nvSpPr>
        <p:spPr>
          <a:xfrm>
            <a:off x="1838357" y="983264"/>
            <a:ext cx="7987004" cy="2951705"/>
          </a:xfrm>
          <a:prstGeom prst="rect">
            <a:avLst/>
          </a:prstGeom>
        </p:spPr>
        <p:txBody>
          <a:bodyPr vert="horz" wrap="square" lIns="0" tIns="149860" rIns="0" bIns="0" rtlCol="0">
            <a:spAutoFit/>
          </a:bodyPr>
          <a:lstStyle/>
          <a:p>
            <a:pPr marL="10160" algn="ctr">
              <a:lnSpc>
                <a:spcPct val="100000"/>
              </a:lnSpc>
              <a:spcBef>
                <a:spcPts val="1180"/>
              </a:spcBef>
            </a:pPr>
            <a:r>
              <a:rPr sz="1800" dirty="0">
                <a:latin typeface="Times New Roman"/>
                <a:cs typeface="Times New Roman"/>
              </a:rPr>
              <a:t>By</a:t>
            </a:r>
          </a:p>
          <a:p>
            <a:pPr marL="2540" algn="ctr">
              <a:lnSpc>
                <a:spcPct val="100000"/>
              </a:lnSpc>
              <a:spcBef>
                <a:spcPts val="1085"/>
              </a:spcBef>
            </a:pPr>
            <a:r>
              <a:rPr lang="en-IN" sz="1800" b="1" spc="-5" dirty="0">
                <a:latin typeface="Times New Roman"/>
                <a:cs typeface="Times New Roman"/>
              </a:rPr>
              <a:t> </a:t>
            </a:r>
            <a:r>
              <a:rPr lang="en-US" b="1" spc="-5" dirty="0">
                <a:latin typeface="Times New Roman"/>
                <a:cs typeface="Times New Roman"/>
              </a:rPr>
              <a:t>KOLIPAKA HEMA SUNDAR</a:t>
            </a:r>
            <a:endParaRPr sz="1800" b="1" dirty="0">
              <a:latin typeface="Times New Roman"/>
              <a:cs typeface="Times New Roman"/>
            </a:endParaRPr>
          </a:p>
          <a:p>
            <a:pPr algn="ctr">
              <a:lnSpc>
                <a:spcPct val="100000"/>
              </a:lnSpc>
              <a:spcBef>
                <a:spcPts val="1080"/>
              </a:spcBef>
            </a:pPr>
            <a:r>
              <a:rPr sz="1800" spc="-10" dirty="0">
                <a:latin typeface="Times New Roman"/>
                <a:cs typeface="Times New Roman"/>
              </a:rPr>
              <a:t>Reg. </a:t>
            </a:r>
            <a:r>
              <a:rPr sz="1800" dirty="0">
                <a:latin typeface="Times New Roman"/>
                <a:cs typeface="Times New Roman"/>
              </a:rPr>
              <a:t>No.</a:t>
            </a:r>
            <a:r>
              <a:rPr sz="1800" spc="-5" dirty="0">
                <a:latin typeface="Times New Roman"/>
                <a:cs typeface="Times New Roman"/>
              </a:rPr>
              <a:t> </a:t>
            </a:r>
            <a:r>
              <a:rPr lang="en-IN" spc="-10" dirty="0">
                <a:latin typeface="Times New Roman"/>
                <a:cs typeface="Times New Roman"/>
              </a:rPr>
              <a:t>322203320030</a:t>
            </a:r>
            <a:endParaRPr sz="1800" dirty="0">
              <a:latin typeface="Times New Roman"/>
              <a:cs typeface="Times New Roman"/>
            </a:endParaRPr>
          </a:p>
          <a:p>
            <a:pPr marL="6350" algn="ctr">
              <a:lnSpc>
                <a:spcPct val="100000"/>
              </a:lnSpc>
              <a:spcBef>
                <a:spcPts val="1080"/>
              </a:spcBef>
            </a:pPr>
            <a:r>
              <a:rPr sz="1800" dirty="0">
                <a:latin typeface="Times New Roman"/>
                <a:cs typeface="Times New Roman"/>
              </a:rPr>
              <a:t>I</a:t>
            </a:r>
            <a:r>
              <a:rPr lang="en-IN" sz="1800" dirty="0">
                <a:latin typeface="Times New Roman"/>
                <a:cs typeface="Times New Roman"/>
              </a:rPr>
              <a:t>V</a:t>
            </a:r>
            <a:r>
              <a:rPr sz="1800" spc="-20" dirty="0">
                <a:latin typeface="Times New Roman"/>
                <a:cs typeface="Times New Roman"/>
              </a:rPr>
              <a:t> Semester.</a:t>
            </a:r>
            <a:r>
              <a:rPr sz="1800" spc="5" dirty="0">
                <a:latin typeface="Times New Roman"/>
                <a:cs typeface="Times New Roman"/>
              </a:rPr>
              <a:t> </a:t>
            </a:r>
            <a:r>
              <a:rPr sz="1800" dirty="0">
                <a:latin typeface="Times New Roman"/>
                <a:cs typeface="Times New Roman"/>
              </a:rPr>
              <a:t>M.C.A</a:t>
            </a:r>
          </a:p>
          <a:p>
            <a:pPr marL="2216785" marR="2203450" algn="ctr">
              <a:lnSpc>
                <a:spcPct val="108700"/>
              </a:lnSpc>
              <a:spcBef>
                <a:spcPts val="960"/>
              </a:spcBef>
            </a:pPr>
            <a:r>
              <a:rPr sz="2000" spc="-5" dirty="0">
                <a:latin typeface="Times New Roman"/>
                <a:cs typeface="Times New Roman"/>
              </a:rPr>
              <a:t>Under</a:t>
            </a:r>
            <a:r>
              <a:rPr sz="2000" spc="-15" dirty="0">
                <a:latin typeface="Times New Roman"/>
                <a:cs typeface="Times New Roman"/>
              </a:rPr>
              <a:t> </a:t>
            </a:r>
            <a:r>
              <a:rPr sz="2000" spc="-10" dirty="0">
                <a:latin typeface="Times New Roman"/>
                <a:cs typeface="Times New Roman"/>
              </a:rPr>
              <a:t>the</a:t>
            </a:r>
            <a:r>
              <a:rPr sz="2000" spc="5" dirty="0">
                <a:latin typeface="Times New Roman"/>
                <a:cs typeface="Times New Roman"/>
              </a:rPr>
              <a:t> </a:t>
            </a:r>
            <a:r>
              <a:rPr lang="en-US" sz="2000" spc="-10" dirty="0">
                <a:latin typeface="Times New Roman"/>
                <a:cs typeface="Times New Roman"/>
              </a:rPr>
              <a:t>G</a:t>
            </a:r>
            <a:r>
              <a:rPr sz="2000" spc="-10" dirty="0">
                <a:latin typeface="Times New Roman"/>
                <a:cs typeface="Times New Roman"/>
              </a:rPr>
              <a:t>uidance</a:t>
            </a:r>
            <a:r>
              <a:rPr lang="en-US" sz="2000" spc="10" dirty="0">
                <a:latin typeface="Times New Roman"/>
                <a:cs typeface="Times New Roman"/>
              </a:rPr>
              <a:t> </a:t>
            </a:r>
            <a:r>
              <a:rPr sz="2000" dirty="0">
                <a:latin typeface="Times New Roman"/>
                <a:cs typeface="Times New Roman"/>
              </a:rPr>
              <a:t>of </a:t>
            </a:r>
            <a:r>
              <a:rPr sz="2000" spc="-484" dirty="0">
                <a:latin typeface="Times New Roman"/>
                <a:cs typeface="Times New Roman"/>
              </a:rPr>
              <a:t> </a:t>
            </a:r>
            <a:r>
              <a:rPr sz="1800" b="1" spc="-35" dirty="0">
                <a:latin typeface="Times New Roman"/>
                <a:cs typeface="Times New Roman"/>
              </a:rPr>
              <a:t> </a:t>
            </a:r>
            <a:endParaRPr lang="en-IN" b="1" spc="-35" dirty="0">
              <a:latin typeface="Times New Roman"/>
              <a:cs typeface="Times New Roman"/>
            </a:endParaRPr>
          </a:p>
          <a:p>
            <a:pPr marL="2216785" marR="2203450" algn="ctr">
              <a:lnSpc>
                <a:spcPct val="108700"/>
              </a:lnSpc>
              <a:spcBef>
                <a:spcPts val="960"/>
              </a:spcBef>
            </a:pPr>
            <a:r>
              <a:rPr lang="en-IN" sz="1600" b="1" dirty="0">
                <a:latin typeface="Times New Roman"/>
                <a:cs typeface="Times New Roman"/>
              </a:rPr>
              <a:t>Mr. B. BALA KRISHNA</a:t>
            </a:r>
            <a:endParaRPr lang="en-IN" sz="1600" b="1" dirty="0">
              <a:solidFill>
                <a:schemeClr val="bg1"/>
              </a:solidFill>
              <a:latin typeface="Times New Roman"/>
              <a:cs typeface="Times New Roman"/>
            </a:endParaRPr>
          </a:p>
          <a:p>
            <a:pPr marL="2216785" marR="2203450" algn="ctr">
              <a:lnSpc>
                <a:spcPct val="108700"/>
              </a:lnSpc>
              <a:spcBef>
                <a:spcPts val="960"/>
              </a:spcBef>
            </a:pPr>
            <a:r>
              <a:rPr lang="en-IN" dirty="0">
                <a:latin typeface="Times New Roman"/>
                <a:cs typeface="Times New Roman"/>
              </a:rPr>
              <a:t>Assistant Professor</a:t>
            </a:r>
          </a:p>
        </p:txBody>
      </p:sp>
      <p:sp>
        <p:nvSpPr>
          <p:cNvPr id="4" name="object 6">
            <a:extLst>
              <a:ext uri="{FF2B5EF4-FFF2-40B4-BE49-F238E27FC236}">
                <a16:creationId xmlns:a16="http://schemas.microsoft.com/office/drawing/2014/main" id="{937C259A-1170-CF13-996B-8B47A954C0F9}"/>
              </a:ext>
            </a:extLst>
          </p:cNvPr>
          <p:cNvSpPr txBox="1"/>
          <p:nvPr/>
        </p:nvSpPr>
        <p:spPr>
          <a:xfrm>
            <a:off x="1853562" y="5228811"/>
            <a:ext cx="8205470" cy="1445895"/>
          </a:xfrm>
          <a:prstGeom prst="rect">
            <a:avLst/>
          </a:prstGeom>
        </p:spPr>
        <p:txBody>
          <a:bodyPr vert="horz" wrap="square" lIns="0" tIns="149225" rIns="0" bIns="0" rtlCol="0">
            <a:spAutoFit/>
          </a:bodyPr>
          <a:lstStyle/>
          <a:p>
            <a:pPr marL="6985" algn="ctr">
              <a:lnSpc>
                <a:spcPct val="100000"/>
              </a:lnSpc>
              <a:spcBef>
                <a:spcPts val="1175"/>
              </a:spcBef>
            </a:pPr>
            <a:r>
              <a:rPr b="1" spc="-5" dirty="0">
                <a:latin typeface="Times New Roman"/>
                <a:cs typeface="Times New Roman"/>
              </a:rPr>
              <a:t>DE</a:t>
            </a:r>
            <a:r>
              <a:rPr b="1" spc="-140" dirty="0">
                <a:latin typeface="Times New Roman"/>
                <a:cs typeface="Times New Roman"/>
              </a:rPr>
              <a:t>P</a:t>
            </a:r>
            <a:r>
              <a:rPr b="1" spc="-5" dirty="0">
                <a:latin typeface="Times New Roman"/>
                <a:cs typeface="Times New Roman"/>
              </a:rPr>
              <a:t>A</a:t>
            </a:r>
            <a:r>
              <a:rPr b="1" spc="-80" dirty="0">
                <a:latin typeface="Times New Roman"/>
                <a:cs typeface="Times New Roman"/>
              </a:rPr>
              <a:t>R</a:t>
            </a:r>
            <a:r>
              <a:rPr b="1" dirty="0">
                <a:latin typeface="Times New Roman"/>
                <a:cs typeface="Times New Roman"/>
              </a:rPr>
              <a:t>T</a:t>
            </a:r>
            <a:r>
              <a:rPr b="1" spc="30" dirty="0">
                <a:latin typeface="Times New Roman"/>
                <a:cs typeface="Times New Roman"/>
              </a:rPr>
              <a:t>M</a:t>
            </a:r>
            <a:r>
              <a:rPr b="1" dirty="0">
                <a:latin typeface="Times New Roman"/>
                <a:cs typeface="Times New Roman"/>
              </a:rPr>
              <a:t>ENT</a:t>
            </a:r>
            <a:r>
              <a:rPr b="1" spc="-15" dirty="0">
                <a:latin typeface="Times New Roman"/>
                <a:cs typeface="Times New Roman"/>
              </a:rPr>
              <a:t> </a:t>
            </a:r>
            <a:r>
              <a:rPr b="1" spc="-10" dirty="0">
                <a:latin typeface="Times New Roman"/>
                <a:cs typeface="Times New Roman"/>
              </a:rPr>
              <a:t>O</a:t>
            </a:r>
            <a:r>
              <a:rPr b="1" dirty="0">
                <a:latin typeface="Times New Roman"/>
                <a:cs typeface="Times New Roman"/>
              </a:rPr>
              <a:t>F</a:t>
            </a:r>
            <a:r>
              <a:rPr b="1" spc="-60" dirty="0">
                <a:latin typeface="Times New Roman"/>
                <a:cs typeface="Times New Roman"/>
              </a:rPr>
              <a:t> </a:t>
            </a:r>
            <a:r>
              <a:rPr b="1" spc="-5" dirty="0">
                <a:latin typeface="Times New Roman"/>
                <a:cs typeface="Times New Roman"/>
              </a:rPr>
              <a:t>C</a:t>
            </a:r>
            <a:r>
              <a:rPr b="1" spc="-15" dirty="0">
                <a:latin typeface="Times New Roman"/>
                <a:cs typeface="Times New Roman"/>
              </a:rPr>
              <a:t>O</a:t>
            </a:r>
            <a:r>
              <a:rPr b="1" spc="25" dirty="0">
                <a:latin typeface="Times New Roman"/>
                <a:cs typeface="Times New Roman"/>
              </a:rPr>
              <a:t>M</a:t>
            </a:r>
            <a:r>
              <a:rPr b="1" spc="5" dirty="0">
                <a:latin typeface="Times New Roman"/>
                <a:cs typeface="Times New Roman"/>
              </a:rPr>
              <a:t>P</a:t>
            </a:r>
            <a:r>
              <a:rPr b="1" spc="-5" dirty="0">
                <a:latin typeface="Times New Roman"/>
                <a:cs typeface="Times New Roman"/>
              </a:rPr>
              <a:t>UTER</a:t>
            </a:r>
            <a:r>
              <a:rPr b="1" spc="-110" dirty="0">
                <a:latin typeface="Times New Roman"/>
                <a:cs typeface="Times New Roman"/>
              </a:rPr>
              <a:t> </a:t>
            </a:r>
            <a:r>
              <a:rPr b="1" spc="-5" dirty="0">
                <a:latin typeface="Times New Roman"/>
                <a:cs typeface="Times New Roman"/>
              </a:rPr>
              <a:t>AP</a:t>
            </a:r>
            <a:r>
              <a:rPr b="1" spc="5" dirty="0">
                <a:latin typeface="Times New Roman"/>
                <a:cs typeface="Times New Roman"/>
              </a:rPr>
              <a:t>P</a:t>
            </a:r>
            <a:r>
              <a:rPr b="1" spc="-5" dirty="0">
                <a:latin typeface="Times New Roman"/>
                <a:cs typeface="Times New Roman"/>
              </a:rPr>
              <a:t>LIC</a:t>
            </a:r>
            <a:r>
              <a:rPr b="1" spc="-155" dirty="0">
                <a:latin typeface="Times New Roman"/>
                <a:cs typeface="Times New Roman"/>
              </a:rPr>
              <a:t>A</a:t>
            </a:r>
            <a:r>
              <a:rPr b="1" spc="-5" dirty="0">
                <a:latin typeface="Times New Roman"/>
                <a:cs typeface="Times New Roman"/>
              </a:rPr>
              <a:t>TI</a:t>
            </a:r>
            <a:r>
              <a:rPr b="1" spc="-15" dirty="0">
                <a:latin typeface="Times New Roman"/>
                <a:cs typeface="Times New Roman"/>
              </a:rPr>
              <a:t>O</a:t>
            </a:r>
            <a:r>
              <a:rPr b="1" spc="-5" dirty="0">
                <a:latin typeface="Times New Roman"/>
                <a:cs typeface="Times New Roman"/>
              </a:rPr>
              <a:t>NS</a:t>
            </a:r>
            <a:endParaRPr dirty="0">
              <a:latin typeface="Times New Roman"/>
              <a:cs typeface="Times New Roman"/>
            </a:endParaRPr>
          </a:p>
          <a:p>
            <a:pPr algn="ctr">
              <a:lnSpc>
                <a:spcPct val="100000"/>
              </a:lnSpc>
              <a:spcBef>
                <a:spcPts val="1080"/>
              </a:spcBef>
            </a:pPr>
            <a:r>
              <a:rPr b="1" spc="-75" dirty="0">
                <a:latin typeface="Times New Roman"/>
                <a:cs typeface="Times New Roman"/>
              </a:rPr>
              <a:t>GAYATRI</a:t>
            </a:r>
            <a:r>
              <a:rPr b="1" spc="-10" dirty="0">
                <a:latin typeface="Times New Roman"/>
                <a:cs typeface="Times New Roman"/>
              </a:rPr>
              <a:t> </a:t>
            </a:r>
            <a:r>
              <a:rPr b="1" spc="-45" dirty="0">
                <a:latin typeface="Times New Roman"/>
                <a:cs typeface="Times New Roman"/>
              </a:rPr>
              <a:t>VIDYA</a:t>
            </a:r>
            <a:r>
              <a:rPr b="1" spc="-55" dirty="0">
                <a:latin typeface="Times New Roman"/>
                <a:cs typeface="Times New Roman"/>
              </a:rPr>
              <a:t> </a:t>
            </a:r>
            <a:r>
              <a:rPr b="1" spc="-20" dirty="0">
                <a:latin typeface="Times New Roman"/>
                <a:cs typeface="Times New Roman"/>
              </a:rPr>
              <a:t>PARISHAD</a:t>
            </a:r>
            <a:r>
              <a:rPr b="1" spc="5" dirty="0">
                <a:latin typeface="Times New Roman"/>
                <a:cs typeface="Times New Roman"/>
              </a:rPr>
              <a:t> </a:t>
            </a:r>
            <a:r>
              <a:rPr b="1" spc="-5" dirty="0">
                <a:latin typeface="Times New Roman"/>
                <a:cs typeface="Times New Roman"/>
              </a:rPr>
              <a:t>COLLEGE</a:t>
            </a:r>
            <a:r>
              <a:rPr b="1" spc="-10" dirty="0">
                <a:latin typeface="Times New Roman"/>
                <a:cs typeface="Times New Roman"/>
              </a:rPr>
              <a:t> </a:t>
            </a:r>
            <a:r>
              <a:rPr b="1" spc="-5" dirty="0">
                <a:latin typeface="Times New Roman"/>
                <a:cs typeface="Times New Roman"/>
              </a:rPr>
              <a:t>OF</a:t>
            </a:r>
            <a:r>
              <a:rPr b="1" spc="-75" dirty="0">
                <a:latin typeface="Times New Roman"/>
                <a:cs typeface="Times New Roman"/>
              </a:rPr>
              <a:t> </a:t>
            </a:r>
            <a:r>
              <a:rPr b="1" spc="-5" dirty="0">
                <a:latin typeface="Times New Roman"/>
                <a:cs typeface="Times New Roman"/>
              </a:rPr>
              <a:t>ENGINEERING</a:t>
            </a:r>
            <a:r>
              <a:rPr b="1" spc="35" dirty="0">
                <a:latin typeface="Times New Roman"/>
                <a:cs typeface="Times New Roman"/>
              </a:rPr>
              <a:t> </a:t>
            </a:r>
            <a:r>
              <a:rPr b="1" spc="-5" dirty="0">
                <a:latin typeface="Times New Roman"/>
                <a:cs typeface="Times New Roman"/>
              </a:rPr>
              <a:t>(AUTONOMOUS)</a:t>
            </a:r>
            <a:endParaRPr dirty="0">
              <a:latin typeface="Times New Roman"/>
              <a:cs typeface="Times New Roman"/>
            </a:endParaRPr>
          </a:p>
          <a:p>
            <a:pPr algn="ctr">
              <a:lnSpc>
                <a:spcPct val="100000"/>
              </a:lnSpc>
              <a:spcBef>
                <a:spcPts val="385"/>
              </a:spcBef>
            </a:pPr>
            <a:r>
              <a:rPr spc="-35" dirty="0">
                <a:latin typeface="Times New Roman"/>
                <a:cs typeface="Times New Roman"/>
              </a:rPr>
              <a:t>VISAKHAPATNAM</a:t>
            </a:r>
            <a:r>
              <a:rPr spc="45" dirty="0">
                <a:latin typeface="Times New Roman"/>
                <a:cs typeface="Times New Roman"/>
              </a:rPr>
              <a:t> </a:t>
            </a:r>
            <a:r>
              <a:rPr dirty="0">
                <a:latin typeface="Times New Roman"/>
                <a:cs typeface="Times New Roman"/>
              </a:rPr>
              <a:t>–</a:t>
            </a:r>
            <a:r>
              <a:rPr spc="-30" dirty="0">
                <a:latin typeface="Times New Roman"/>
                <a:cs typeface="Times New Roman"/>
              </a:rPr>
              <a:t> </a:t>
            </a:r>
            <a:r>
              <a:rPr spc="5" dirty="0">
                <a:latin typeface="Times New Roman"/>
                <a:cs typeface="Times New Roman"/>
              </a:rPr>
              <a:t>530</a:t>
            </a:r>
            <a:r>
              <a:rPr spc="-50" dirty="0">
                <a:latin typeface="Times New Roman"/>
                <a:cs typeface="Times New Roman"/>
              </a:rPr>
              <a:t> </a:t>
            </a:r>
            <a:r>
              <a:rPr spc="5" dirty="0">
                <a:latin typeface="Times New Roman"/>
                <a:cs typeface="Times New Roman"/>
              </a:rPr>
              <a:t>048</a:t>
            </a:r>
            <a:endParaRPr dirty="0">
              <a:latin typeface="Times New Roman"/>
              <a:cs typeface="Times New Roman"/>
            </a:endParaRPr>
          </a:p>
          <a:p>
            <a:pPr algn="ctr">
              <a:lnSpc>
                <a:spcPct val="100000"/>
              </a:lnSpc>
            </a:pPr>
            <a:r>
              <a:rPr sz="1800" spc="5" dirty="0">
                <a:latin typeface="Times New Roman"/>
                <a:cs typeface="Times New Roman"/>
              </a:rPr>
              <a:t>202</a:t>
            </a:r>
            <a:r>
              <a:rPr lang="en-IN" sz="1800" spc="5" dirty="0">
                <a:latin typeface="Times New Roman"/>
                <a:cs typeface="Times New Roman"/>
              </a:rPr>
              <a:t>2</a:t>
            </a:r>
            <a:r>
              <a:rPr sz="1800" spc="5" dirty="0">
                <a:latin typeface="Times New Roman"/>
                <a:cs typeface="Times New Roman"/>
              </a:rPr>
              <a:t>-</a:t>
            </a:r>
            <a:r>
              <a:rPr lang="en-US" sz="1800" spc="5" dirty="0">
                <a:latin typeface="Times New Roman"/>
                <a:cs typeface="Times New Roman"/>
              </a:rPr>
              <a:t>20</a:t>
            </a:r>
            <a:r>
              <a:rPr sz="1800" spc="5" dirty="0">
                <a:latin typeface="Times New Roman"/>
                <a:cs typeface="Times New Roman"/>
              </a:rPr>
              <a:t>2</a:t>
            </a:r>
            <a:r>
              <a:rPr lang="en-IN" sz="1800" spc="5" dirty="0">
                <a:latin typeface="Times New Roman"/>
                <a:cs typeface="Times New Roman"/>
              </a:rPr>
              <a:t>4</a:t>
            </a:r>
            <a:endParaRPr sz="1800" dirty="0">
              <a:latin typeface="Times New Roman"/>
              <a:cs typeface="Times New Roman"/>
            </a:endParaRPr>
          </a:p>
        </p:txBody>
      </p:sp>
      <p:pic>
        <p:nvPicPr>
          <p:cNvPr id="5" name="object 7">
            <a:extLst>
              <a:ext uri="{FF2B5EF4-FFF2-40B4-BE49-F238E27FC236}">
                <a16:creationId xmlns:a16="http://schemas.microsoft.com/office/drawing/2014/main" id="{04EB23D1-6FFC-490A-D10B-8FFB17CAFD3E}"/>
              </a:ext>
            </a:extLst>
          </p:cNvPr>
          <p:cNvPicPr/>
          <p:nvPr/>
        </p:nvPicPr>
        <p:blipFill>
          <a:blip r:embed="rId2" cstate="print"/>
          <a:stretch>
            <a:fillRect/>
          </a:stretch>
        </p:blipFill>
        <p:spPr>
          <a:xfrm>
            <a:off x="5200523" y="3934969"/>
            <a:ext cx="1262672" cy="1345974"/>
          </a:xfrm>
          <a:prstGeom prst="rect">
            <a:avLst/>
          </a:prstGeom>
        </p:spPr>
      </p:pic>
      <p:sp>
        <p:nvSpPr>
          <p:cNvPr id="7" name="TextBox 6">
            <a:extLst>
              <a:ext uri="{FF2B5EF4-FFF2-40B4-BE49-F238E27FC236}">
                <a16:creationId xmlns:a16="http://schemas.microsoft.com/office/drawing/2014/main" id="{B97A5DA5-508B-5582-2386-B27A6E9370A6}"/>
              </a:ext>
            </a:extLst>
          </p:cNvPr>
          <p:cNvSpPr txBox="1"/>
          <p:nvPr/>
        </p:nvSpPr>
        <p:spPr>
          <a:xfrm>
            <a:off x="2514982" y="612450"/>
            <a:ext cx="7685314" cy="677108"/>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rPr>
              <a:t>LUNG AND COLON CANCERS DETECTION</a:t>
            </a:r>
            <a:endParaRPr lang="en-IN" sz="2000" b="1" dirty="0">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p:txBody>
      </p:sp>
      <p:sp>
        <p:nvSpPr>
          <p:cNvPr id="6" name="Google Shape;93;p1">
            <a:extLst>
              <a:ext uri="{FF2B5EF4-FFF2-40B4-BE49-F238E27FC236}">
                <a16:creationId xmlns:a16="http://schemas.microsoft.com/office/drawing/2014/main" id="{8CA48705-044C-5651-29F2-C6D25206B2CB}"/>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9" name="Google Shape;94;p1">
            <a:extLst>
              <a:ext uri="{FF2B5EF4-FFF2-40B4-BE49-F238E27FC236}">
                <a16:creationId xmlns:a16="http://schemas.microsoft.com/office/drawing/2014/main" id="{E10950E3-6E14-4692-B435-5D8B0E9BA8C1}"/>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104303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180783"/>
            <a:ext cx="10515600" cy="959822"/>
          </a:xfrm>
        </p:spPr>
        <p:txBody>
          <a:bodyPr>
            <a:normAutofit/>
          </a:bodyPr>
          <a:lstStyle/>
          <a:p>
            <a:pPr algn="ctr"/>
            <a:r>
              <a:rPr lang="en-IN" sz="2200" b="1" u="sng" dirty="0">
                <a:latin typeface="Times New Roman" panose="02020603050405020304" pitchFamily="18" charset="0"/>
                <a:cs typeface="Times New Roman" panose="02020603050405020304" pitchFamily="18" charset="0"/>
              </a:rPr>
              <a:t>SAMPLE CODE</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bg1"/>
                </a:solidFill>
              </a:ln>
            </a:endParaRPr>
          </a:p>
        </p:txBody>
      </p:sp>
      <p:sp>
        <p:nvSpPr>
          <p:cNvPr id="10" name="TextBox 9">
            <a:extLst>
              <a:ext uri="{FF2B5EF4-FFF2-40B4-BE49-F238E27FC236}">
                <a16:creationId xmlns:a16="http://schemas.microsoft.com/office/drawing/2014/main" id="{28C0F188-D948-06C8-B3C3-B9E78B87D328}"/>
              </a:ext>
            </a:extLst>
          </p:cNvPr>
          <p:cNvSpPr txBox="1"/>
          <p:nvPr/>
        </p:nvSpPr>
        <p:spPr>
          <a:xfrm>
            <a:off x="709127" y="625151"/>
            <a:ext cx="11056775" cy="307777"/>
          </a:xfrm>
          <a:prstGeom prst="rect">
            <a:avLst/>
          </a:prstGeom>
          <a:noFill/>
        </p:spPr>
        <p:txBody>
          <a:bodyPr wrap="square" rtlCol="0">
            <a:spAutoFit/>
          </a:bodyPr>
          <a:lstStyle/>
          <a:p>
            <a:endParaRPr lang="en-IN" sz="1400" b="0" dirty="0">
              <a:solidFill>
                <a:srgbClr val="FFFFFF"/>
              </a:solidFill>
              <a:effectLst/>
              <a:highlight>
                <a:srgbClr val="000000"/>
              </a:highlight>
              <a:latin typeface="Consolas" panose="020B0609020204030204" pitchFamily="49" charset="0"/>
            </a:endParaRPr>
          </a:p>
        </p:txBody>
      </p:sp>
      <p:pic>
        <p:nvPicPr>
          <p:cNvPr id="14" name="Picture 13">
            <a:extLst>
              <a:ext uri="{FF2B5EF4-FFF2-40B4-BE49-F238E27FC236}">
                <a16:creationId xmlns:a16="http://schemas.microsoft.com/office/drawing/2014/main" id="{57EC9D1A-AFC9-7A25-B334-F2C01903B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193" y="488623"/>
            <a:ext cx="10515600" cy="6158204"/>
          </a:xfrm>
          <a:prstGeom prst="rect">
            <a:avLst/>
          </a:prstGeom>
        </p:spPr>
      </p:pic>
      <p:sp>
        <p:nvSpPr>
          <p:cNvPr id="6" name="Google Shape;93;p1">
            <a:extLst>
              <a:ext uri="{FF2B5EF4-FFF2-40B4-BE49-F238E27FC236}">
                <a16:creationId xmlns:a16="http://schemas.microsoft.com/office/drawing/2014/main" id="{9B9B6D59-D47D-1989-94FD-A7C45942E398}"/>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9CB11D50-0A78-CF74-3A61-108AFCE6E759}"/>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20</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9866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595603" y="0"/>
            <a:ext cx="10515600" cy="959822"/>
          </a:xfrm>
        </p:spPr>
        <p:txBody>
          <a:bodyPr>
            <a:normAutofit/>
          </a:bodyPr>
          <a:lstStyle/>
          <a:p>
            <a:r>
              <a:rPr lang="en-IN" sz="2200" b="1" u="sng" dirty="0">
                <a:latin typeface="Times New Roman" panose="02020603050405020304" pitchFamily="18" charset="0"/>
                <a:cs typeface="Times New Roman" panose="02020603050405020304" pitchFamily="18" charset="0"/>
              </a:rPr>
              <a:t>FLASK CODE: -</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bg1"/>
                </a:solidFill>
              </a:ln>
            </a:endParaRPr>
          </a:p>
        </p:txBody>
      </p:sp>
      <p:pic>
        <p:nvPicPr>
          <p:cNvPr id="8" name="Picture 7">
            <a:extLst>
              <a:ext uri="{FF2B5EF4-FFF2-40B4-BE49-F238E27FC236}">
                <a16:creationId xmlns:a16="http://schemas.microsoft.com/office/drawing/2014/main" id="{2FAFA397-31BA-190A-12BA-CF1220AC3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81" y="665906"/>
            <a:ext cx="11040893" cy="5990252"/>
          </a:xfrm>
          <a:prstGeom prst="rect">
            <a:avLst/>
          </a:prstGeom>
        </p:spPr>
      </p:pic>
      <p:sp>
        <p:nvSpPr>
          <p:cNvPr id="4" name="Google Shape;93;p1">
            <a:extLst>
              <a:ext uri="{FF2B5EF4-FFF2-40B4-BE49-F238E27FC236}">
                <a16:creationId xmlns:a16="http://schemas.microsoft.com/office/drawing/2014/main" id="{AD4F83FB-8298-209D-412E-BE31378402C9}"/>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AE73E0E4-4166-8CEC-1680-16F8832FBE40}"/>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21</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592883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bg1"/>
                </a:solidFill>
              </a:ln>
            </a:endParaRPr>
          </a:p>
        </p:txBody>
      </p:sp>
      <p:pic>
        <p:nvPicPr>
          <p:cNvPr id="6" name="Picture 5">
            <a:extLst>
              <a:ext uri="{FF2B5EF4-FFF2-40B4-BE49-F238E27FC236}">
                <a16:creationId xmlns:a16="http://schemas.microsoft.com/office/drawing/2014/main" id="{B58A7F1D-DB27-26B5-6789-D9299A9AD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74" y="752644"/>
            <a:ext cx="10208466" cy="5702292"/>
          </a:xfrm>
          <a:prstGeom prst="rect">
            <a:avLst/>
          </a:prstGeom>
        </p:spPr>
      </p:pic>
      <p:sp>
        <p:nvSpPr>
          <p:cNvPr id="4" name="Google Shape;93;p1">
            <a:extLst>
              <a:ext uri="{FF2B5EF4-FFF2-40B4-BE49-F238E27FC236}">
                <a16:creationId xmlns:a16="http://schemas.microsoft.com/office/drawing/2014/main" id="{11D5A520-3BC7-CAC1-DF0A-A7E3FA39B176}"/>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9E15CFFA-6981-BDBD-C1C8-16B1A8D7E360}"/>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22</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436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bg1"/>
                </a:solidFill>
              </a:ln>
            </a:endParaRPr>
          </a:p>
        </p:txBody>
      </p:sp>
      <p:pic>
        <p:nvPicPr>
          <p:cNvPr id="6" name="Picture 5">
            <a:extLst>
              <a:ext uri="{FF2B5EF4-FFF2-40B4-BE49-F238E27FC236}">
                <a16:creationId xmlns:a16="http://schemas.microsoft.com/office/drawing/2014/main" id="{542DF69B-0671-D4E3-A513-E789D5D7B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05" y="805735"/>
            <a:ext cx="10946364" cy="5210518"/>
          </a:xfrm>
          <a:prstGeom prst="rect">
            <a:avLst/>
          </a:prstGeom>
        </p:spPr>
      </p:pic>
      <p:sp>
        <p:nvSpPr>
          <p:cNvPr id="4" name="TextBox 3">
            <a:extLst>
              <a:ext uri="{FF2B5EF4-FFF2-40B4-BE49-F238E27FC236}">
                <a16:creationId xmlns:a16="http://schemas.microsoft.com/office/drawing/2014/main" id="{2A705192-29F4-4606-4FAB-D09E5787A600}"/>
              </a:ext>
            </a:extLst>
          </p:cNvPr>
          <p:cNvSpPr txBox="1"/>
          <p:nvPr/>
        </p:nvSpPr>
        <p:spPr>
          <a:xfrm>
            <a:off x="2845836" y="6016253"/>
            <a:ext cx="6419461"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Fig:- Curser at the left image</a:t>
            </a:r>
            <a:endParaRPr lang="en-IN" sz="1400" b="1" dirty="0">
              <a:latin typeface="Times New Roman" panose="02020603050405020304" pitchFamily="18" charset="0"/>
              <a:cs typeface="Times New Roman" panose="02020603050405020304" pitchFamily="18" charset="0"/>
            </a:endParaRPr>
          </a:p>
        </p:txBody>
      </p:sp>
      <p:sp>
        <p:nvSpPr>
          <p:cNvPr id="7" name="Google Shape;93;p1">
            <a:extLst>
              <a:ext uri="{FF2B5EF4-FFF2-40B4-BE49-F238E27FC236}">
                <a16:creationId xmlns:a16="http://schemas.microsoft.com/office/drawing/2014/main" id="{601BA9E8-0D1E-B58F-48A0-E0E3B1A2390B}"/>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8" name="Google Shape;94;p1">
            <a:extLst>
              <a:ext uri="{FF2B5EF4-FFF2-40B4-BE49-F238E27FC236}">
                <a16:creationId xmlns:a16="http://schemas.microsoft.com/office/drawing/2014/main" id="{F8A0CF4B-5A28-0863-4722-D86A8ABD524D}"/>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23</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69524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bg1"/>
                </a:solidFill>
              </a:ln>
            </a:endParaRPr>
          </a:p>
        </p:txBody>
      </p:sp>
      <p:pic>
        <p:nvPicPr>
          <p:cNvPr id="6" name="Picture 5">
            <a:extLst>
              <a:ext uri="{FF2B5EF4-FFF2-40B4-BE49-F238E27FC236}">
                <a16:creationId xmlns:a16="http://schemas.microsoft.com/office/drawing/2014/main" id="{85039468-C1C0-E4E3-C4B4-06376D3B1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33" y="809058"/>
            <a:ext cx="10993789" cy="5277208"/>
          </a:xfrm>
          <a:prstGeom prst="rect">
            <a:avLst/>
          </a:prstGeom>
        </p:spPr>
      </p:pic>
      <p:sp>
        <p:nvSpPr>
          <p:cNvPr id="4" name="TextBox 3">
            <a:extLst>
              <a:ext uri="{FF2B5EF4-FFF2-40B4-BE49-F238E27FC236}">
                <a16:creationId xmlns:a16="http://schemas.microsoft.com/office/drawing/2014/main" id="{0D6E280E-BA69-D122-877E-8CFCB5D081CD}"/>
              </a:ext>
            </a:extLst>
          </p:cNvPr>
          <p:cNvSpPr txBox="1"/>
          <p:nvPr/>
        </p:nvSpPr>
        <p:spPr>
          <a:xfrm>
            <a:off x="3331029" y="6130209"/>
            <a:ext cx="557970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Fig:- Curser at the right Image</a:t>
            </a:r>
            <a:endParaRPr lang="en-IN" sz="1400" b="1" dirty="0">
              <a:latin typeface="Times New Roman" panose="02020603050405020304" pitchFamily="18" charset="0"/>
              <a:cs typeface="Times New Roman" panose="02020603050405020304" pitchFamily="18" charset="0"/>
            </a:endParaRPr>
          </a:p>
        </p:txBody>
      </p:sp>
      <p:sp>
        <p:nvSpPr>
          <p:cNvPr id="7" name="Google Shape;93;p1">
            <a:extLst>
              <a:ext uri="{FF2B5EF4-FFF2-40B4-BE49-F238E27FC236}">
                <a16:creationId xmlns:a16="http://schemas.microsoft.com/office/drawing/2014/main" id="{55EA0396-A5BA-C667-176A-8CD43649E344}"/>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86772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bg1"/>
                </a:solidFill>
              </a:ln>
            </a:endParaRPr>
          </a:p>
        </p:txBody>
      </p:sp>
      <p:pic>
        <p:nvPicPr>
          <p:cNvPr id="8" name="Picture 7">
            <a:extLst>
              <a:ext uri="{FF2B5EF4-FFF2-40B4-BE49-F238E27FC236}">
                <a16:creationId xmlns:a16="http://schemas.microsoft.com/office/drawing/2014/main" id="{448EF178-4ED2-D379-7CAE-72232C7DB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42" y="821087"/>
            <a:ext cx="10907758" cy="5197152"/>
          </a:xfrm>
          <a:prstGeom prst="rect">
            <a:avLst/>
          </a:prstGeom>
        </p:spPr>
      </p:pic>
      <p:sp>
        <p:nvSpPr>
          <p:cNvPr id="4" name="TextBox 3">
            <a:extLst>
              <a:ext uri="{FF2B5EF4-FFF2-40B4-BE49-F238E27FC236}">
                <a16:creationId xmlns:a16="http://schemas.microsoft.com/office/drawing/2014/main" id="{0DAB13EA-FEB0-2924-A58E-6A9DE7410425}"/>
              </a:ext>
            </a:extLst>
          </p:cNvPr>
          <p:cNvSpPr txBox="1"/>
          <p:nvPr/>
        </p:nvSpPr>
        <p:spPr>
          <a:xfrm>
            <a:off x="3764125" y="6027931"/>
            <a:ext cx="451601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Fig:- Uploaded Image</a:t>
            </a:r>
            <a:endParaRPr lang="en-IN" sz="1400" b="1" dirty="0">
              <a:latin typeface="Times New Roman" panose="02020603050405020304" pitchFamily="18" charset="0"/>
              <a:cs typeface="Times New Roman" panose="02020603050405020304" pitchFamily="18" charset="0"/>
            </a:endParaRPr>
          </a:p>
        </p:txBody>
      </p:sp>
      <p:sp>
        <p:nvSpPr>
          <p:cNvPr id="6" name="Google Shape;93;p1">
            <a:extLst>
              <a:ext uri="{FF2B5EF4-FFF2-40B4-BE49-F238E27FC236}">
                <a16:creationId xmlns:a16="http://schemas.microsoft.com/office/drawing/2014/main" id="{E4432A3E-BEA6-989E-2DB2-C8D5FEA8EF28}"/>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AC30FB5F-E3EB-C7CB-EEFE-E72D81451B6A}"/>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25</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322092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64084"/>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ln>
                <a:solidFill>
                  <a:schemeClr val="bg1"/>
                </a:solidFill>
              </a:ln>
            </a:endParaRPr>
          </a:p>
        </p:txBody>
      </p:sp>
      <p:pic>
        <p:nvPicPr>
          <p:cNvPr id="6" name="Picture 5">
            <a:extLst>
              <a:ext uri="{FF2B5EF4-FFF2-40B4-BE49-F238E27FC236}">
                <a16:creationId xmlns:a16="http://schemas.microsoft.com/office/drawing/2014/main" id="{5F35A78A-34FA-B840-1158-AC350C901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255" y="599347"/>
            <a:ext cx="6590704" cy="6014818"/>
          </a:xfrm>
          <a:prstGeom prst="rect">
            <a:avLst/>
          </a:prstGeom>
        </p:spPr>
      </p:pic>
      <p:sp>
        <p:nvSpPr>
          <p:cNvPr id="4" name="Google Shape;93;p1">
            <a:extLst>
              <a:ext uri="{FF2B5EF4-FFF2-40B4-BE49-F238E27FC236}">
                <a16:creationId xmlns:a16="http://schemas.microsoft.com/office/drawing/2014/main" id="{DFBA5722-DD32-7013-8516-9888F824FCDA}"/>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5C116256-D6AF-A2CA-CACE-293988AFB844}"/>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26</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640006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57812-2A3E-81B4-7B52-86F19F3D31B6}"/>
              </a:ext>
            </a:extLst>
          </p:cNvPr>
          <p:cNvSpPr>
            <a:spLocks noGrp="1"/>
          </p:cNvSpPr>
          <p:nvPr>
            <p:ph type="title"/>
          </p:nvPr>
        </p:nvSpPr>
        <p:spPr>
          <a:xfrm>
            <a:off x="5063176" y="556435"/>
            <a:ext cx="2065645" cy="463104"/>
          </a:xfrm>
        </p:spPr>
        <p:txBody>
          <a:bodyPr>
            <a:normAutofit/>
          </a:bodyPr>
          <a:lstStyle/>
          <a:p>
            <a:pPr algn="ctr"/>
            <a:r>
              <a:rPr lang="en-US" sz="2000" b="1" u="sng" dirty="0">
                <a:latin typeface="Times New Roman" panose="02020603050405020304" pitchFamily="18" charset="0"/>
                <a:cs typeface="Times New Roman" panose="02020603050405020304" pitchFamily="18" charset="0"/>
              </a:rPr>
              <a:t>CONCLUSION</a:t>
            </a:r>
            <a:endParaRPr lang="en-IN" sz="2400" u="sng" dirty="0"/>
          </a:p>
        </p:txBody>
      </p:sp>
      <p:sp>
        <p:nvSpPr>
          <p:cNvPr id="3" name="Content Placeholder 2">
            <a:extLst>
              <a:ext uri="{FF2B5EF4-FFF2-40B4-BE49-F238E27FC236}">
                <a16:creationId xmlns:a16="http://schemas.microsoft.com/office/drawing/2014/main" id="{6EF7CB67-E025-6C37-D47D-B32A9D798F82}"/>
              </a:ext>
            </a:extLst>
          </p:cNvPr>
          <p:cNvSpPr>
            <a:spLocks noGrp="1"/>
          </p:cNvSpPr>
          <p:nvPr>
            <p:ph idx="1"/>
          </p:nvPr>
        </p:nvSpPr>
        <p:spPr>
          <a:xfrm>
            <a:off x="838199" y="1194434"/>
            <a:ext cx="10515600" cy="4049371"/>
          </a:xfrm>
        </p:spPr>
        <p:txBody>
          <a:bodyPr>
            <a:noAutofit/>
          </a:bodyPr>
          <a:lstStyle/>
          <a:p>
            <a:pPr marL="0" indent="0" algn="just">
              <a:lnSpc>
                <a:spcPct val="150000"/>
              </a:lnSpc>
              <a:buNone/>
            </a:pPr>
            <a:r>
              <a:rPr lang="en-US" sz="1800" dirty="0">
                <a:effectLst/>
                <a:latin typeface="Times New Roman" panose="02020603050405020304" pitchFamily="18" charset="0"/>
                <a:ea typeface="Calibri" panose="020F0502020204030204" pitchFamily="34" charset="0"/>
              </a:rPr>
              <a:t>	In conclusion, Convolutional Neural Networks (CNNs) for Lung and Colon Cancer Detection gives better results in diagnosing cancer. By using deep CNN models like the </a:t>
            </a:r>
            <a:r>
              <a:rPr lang="en-US" sz="1800" b="1" dirty="0">
                <a:effectLst/>
                <a:latin typeface="Times New Roman" panose="02020603050405020304" pitchFamily="18" charset="0"/>
                <a:ea typeface="Calibri" panose="020F0502020204030204" pitchFamily="34" charset="0"/>
              </a:rPr>
              <a:t>Sequential model</a:t>
            </a:r>
            <a:r>
              <a:rPr lang="en-US" sz="1800" dirty="0">
                <a:effectLst/>
                <a:latin typeface="Times New Roman" panose="02020603050405020304" pitchFamily="18" charset="0"/>
                <a:ea typeface="Calibri" panose="020F0502020204030204" pitchFamily="34" charset="0"/>
              </a:rPr>
              <a:t>, which </a:t>
            </a:r>
            <a:r>
              <a:rPr lang="en-US" sz="1800" b="1" dirty="0">
                <a:effectLst/>
                <a:latin typeface="Times New Roman" panose="02020603050405020304" pitchFamily="18" charset="0"/>
                <a:ea typeface="Calibri" panose="020F0502020204030204" pitchFamily="34" charset="0"/>
              </a:rPr>
              <a:t>achieved 98% accuracy </a:t>
            </a:r>
            <a:r>
              <a:rPr lang="en-US" sz="1800" dirty="0">
                <a:effectLst/>
                <a:latin typeface="Times New Roman" panose="02020603050405020304" pitchFamily="18" charset="0"/>
                <a:ea typeface="Calibri" panose="020F0502020204030204" pitchFamily="34" charset="0"/>
              </a:rPr>
              <a:t>, and the </a:t>
            </a:r>
            <a:r>
              <a:rPr lang="en-US" sz="1800" b="1" dirty="0">
                <a:effectLst/>
                <a:latin typeface="Times New Roman" panose="02020603050405020304" pitchFamily="18" charset="0"/>
                <a:ea typeface="Calibri" panose="020F0502020204030204" pitchFamily="34" charset="0"/>
              </a:rPr>
              <a:t>ResNet50 model</a:t>
            </a:r>
            <a:r>
              <a:rPr lang="en-US" sz="1800" dirty="0">
                <a:effectLst/>
                <a:latin typeface="Times New Roman" panose="02020603050405020304" pitchFamily="18" charset="0"/>
                <a:ea typeface="Calibri" panose="020F0502020204030204" pitchFamily="34" charset="0"/>
              </a:rPr>
              <a:t>, which </a:t>
            </a:r>
            <a:r>
              <a:rPr lang="en-US" sz="1800" b="1" dirty="0">
                <a:effectLst/>
                <a:latin typeface="Times New Roman" panose="02020603050405020304" pitchFamily="18" charset="0"/>
                <a:ea typeface="Calibri" panose="020F0502020204030204" pitchFamily="34" charset="0"/>
              </a:rPr>
              <a:t>achieved 97% accuracy</a:t>
            </a:r>
            <a:r>
              <a:rPr lang="en-US" sz="1800" dirty="0">
                <a:effectLst/>
                <a:latin typeface="Times New Roman" panose="02020603050405020304" pitchFamily="18" charset="0"/>
                <a:ea typeface="Calibri" panose="020F0502020204030204" pitchFamily="34" charset="0"/>
              </a:rPr>
              <a:t>, the system enhances its accuracy in classifying histopathological images compared to traditional machine learning models. This advancement in medical imaging reduces the time needed for diagnosing cancer and performs better than existing approaches, which helps doctors to treat patients more effectively. </a:t>
            </a:r>
            <a:endParaRPr lang="en-US" sz="1800" b="0" i="0" dirty="0">
              <a:effectLst/>
              <a:latin typeface="Times New Roman" panose="02020603050405020304" pitchFamily="18" charset="0"/>
              <a:cs typeface="Times New Roman" panose="02020603050405020304" pitchFamily="18" charset="0"/>
            </a:endParaRPr>
          </a:p>
        </p:txBody>
      </p:sp>
      <p:sp>
        <p:nvSpPr>
          <p:cNvPr id="5" name="Google Shape;93;p1">
            <a:extLst>
              <a:ext uri="{FF2B5EF4-FFF2-40B4-BE49-F238E27FC236}">
                <a16:creationId xmlns:a16="http://schemas.microsoft.com/office/drawing/2014/main" id="{7AF43910-4C05-5EF9-3EF7-66950ADD580E}"/>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951DC600-9A73-D454-0F17-EACE39AF8745}"/>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27</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775232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37ED55-13BB-C5FF-6C70-CC0B73328FDF}"/>
              </a:ext>
            </a:extLst>
          </p:cNvPr>
          <p:cNvSpPr>
            <a:spLocks noGrp="1"/>
          </p:cNvSpPr>
          <p:nvPr>
            <p:ph idx="1"/>
          </p:nvPr>
        </p:nvSpPr>
        <p:spPr>
          <a:xfrm>
            <a:off x="838200" y="858415"/>
            <a:ext cx="10515600" cy="5590803"/>
          </a:xfrm>
        </p:spPr>
        <p:txBody>
          <a:bodyPr>
            <a:normAutofit fontScale="92500" lnSpcReduction="10000"/>
          </a:bodyPr>
          <a:lstStyle/>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[1]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Nishio</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M.,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Nishio</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M., Jimbo N.,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Nakane</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K. Homology-Based Image Processing for Automatic Classification of Histopathological Images of Lung Tissue. </a:t>
            </a:r>
            <a:r>
              <a:rPr lang="en-US" sz="1800" i="1"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Cancers. </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2021;13:1192. Doi: 10.3390/cancers13061192 </a:t>
            </a:r>
            <a:endParaRPr lang="en-IN" sz="1800" kern="100" dirty="0">
              <a:effectLst/>
              <a:highlight>
                <a:srgbClr val="FFFFFF"/>
              </a:highligh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[2] Mangal S.,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Chaurasia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Khajanchi</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 Convolution neural networks for diagnosing colon and lung cancer histopathological images. </a:t>
            </a:r>
            <a:r>
              <a:rPr lang="en-US" sz="1800" i="1"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arXiv</a:t>
            </a:r>
            <a:r>
              <a:rPr lang="en-US" sz="1800" i="1"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20202009.03878</a:t>
            </a:r>
            <a:endParaRPr lang="en-IN" sz="1800" kern="100" dirty="0">
              <a:effectLst/>
              <a:highlight>
                <a:srgbClr val="FFFFFF"/>
              </a:highligh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[3] Mehmood S., Ghazal T.M., Khan M.A., Zubair M., Naseem M.T., Faiz T., Ahmad M. Malignancy detection in lung and colon histopathology images using transfer learning with class selective image processing.</a:t>
            </a:r>
            <a:endParaRPr lang="en-IN" sz="1800" kern="100" dirty="0">
              <a:effectLst/>
              <a:highlight>
                <a:srgbClr val="FFFFFF"/>
              </a:highligh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[3]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Tharsanee</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R.M.,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Soundariya</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R.s.</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Kumar, A.S.,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Karthiga</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M., &amp;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Sountharrajan</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S. (2021). Deep Convolutional neural network-based image classification for COVID-19 diagnosis. In Data Science for COVID-19 (pp. 117-145). Academic Press.</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[4]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Sarwinda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D.,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Paradisa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R.H.,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Bustamam</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Anggia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P. Deep learning in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image classification</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using residual network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ResNet</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variants for detection of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colorectal cancer</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t>
            </a:r>
            <a:r>
              <a:rPr lang="en-US" sz="1800" i="1"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Procedia </a:t>
            </a:r>
            <a:r>
              <a:rPr lang="en-US" sz="1800" i="1"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Comput</a:t>
            </a:r>
            <a:r>
              <a:rPr lang="en-US" sz="1800" i="1"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Sci. </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2021;179:423–431.</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[5] Shim W.S., Yim K., Kim T.-J., Sung Y.E., Lee G., Hong J.H., Chun S.H., Kim S., An H.J., Na S.J., et al.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DeepRePath</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Identifying the Prognostic Features of Early-Stage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Lung Adenocarcinoma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Using Multi-Scale Pathology Images and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Deep Convolutional Neural Network.</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buNone/>
            </a:pPr>
            <a:endParaRPr lang="en-IN" dirty="0"/>
          </a:p>
        </p:txBody>
      </p:sp>
      <p:sp>
        <p:nvSpPr>
          <p:cNvPr id="5" name="TextBox 4">
            <a:extLst>
              <a:ext uri="{FF2B5EF4-FFF2-40B4-BE49-F238E27FC236}">
                <a16:creationId xmlns:a16="http://schemas.microsoft.com/office/drawing/2014/main" id="{D9D1C2E6-E8D5-E7E5-8B2F-2FA1C1FC6B1A}"/>
              </a:ext>
            </a:extLst>
          </p:cNvPr>
          <p:cNvSpPr txBox="1"/>
          <p:nvPr/>
        </p:nvSpPr>
        <p:spPr>
          <a:xfrm>
            <a:off x="1138335" y="231597"/>
            <a:ext cx="9694506" cy="400110"/>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REFERENCE</a:t>
            </a:r>
            <a:endParaRPr lang="en-IN" sz="2000" b="1" u="sng" dirty="0">
              <a:latin typeface="Times New Roman" panose="02020603050405020304" pitchFamily="18" charset="0"/>
              <a:cs typeface="Times New Roman" panose="02020603050405020304" pitchFamily="18" charset="0"/>
            </a:endParaRPr>
          </a:p>
        </p:txBody>
      </p:sp>
      <p:sp>
        <p:nvSpPr>
          <p:cNvPr id="2" name="Google Shape;93;p1">
            <a:extLst>
              <a:ext uri="{FF2B5EF4-FFF2-40B4-BE49-F238E27FC236}">
                <a16:creationId xmlns:a16="http://schemas.microsoft.com/office/drawing/2014/main" id="{00BEFC30-7695-B864-87D0-9AA92ECE206C}"/>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AC66AB79-57E6-1916-6634-8835099E43DD}"/>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28</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79901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78BC-E63E-F451-8C7A-9A9C6B54C39B}"/>
              </a:ext>
            </a:extLst>
          </p:cNvPr>
          <p:cNvSpPr>
            <a:spLocks noGrp="1"/>
          </p:cNvSpPr>
          <p:nvPr>
            <p:ph type="title"/>
          </p:nvPr>
        </p:nvSpPr>
        <p:spPr>
          <a:xfrm>
            <a:off x="838200" y="2715208"/>
            <a:ext cx="10515600" cy="1726164"/>
          </a:xfrm>
        </p:spPr>
        <p:txBody>
          <a:bodyPr>
            <a:normAutofit/>
          </a:bodyPr>
          <a:lstStyle/>
          <a:p>
            <a:pPr algn="just"/>
            <a:r>
              <a:rPr lang="en-IN" sz="3200" dirty="0">
                <a:latin typeface="Times New Roman" panose="02020603050405020304" pitchFamily="18" charset="0"/>
                <a:cs typeface="Times New Roman" panose="02020603050405020304" pitchFamily="18" charset="0"/>
              </a:rPr>
              <a:t>                                        THANK YOU</a:t>
            </a:r>
          </a:p>
        </p:txBody>
      </p:sp>
      <p:sp>
        <p:nvSpPr>
          <p:cNvPr id="4" name="Google Shape;93;p1">
            <a:extLst>
              <a:ext uri="{FF2B5EF4-FFF2-40B4-BE49-F238E27FC236}">
                <a16:creationId xmlns:a16="http://schemas.microsoft.com/office/drawing/2014/main" id="{1F539124-53A5-E4A2-EC22-CB5F1774EA40}"/>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5" name="Google Shape;94;p1">
            <a:extLst>
              <a:ext uri="{FF2B5EF4-FFF2-40B4-BE49-F238E27FC236}">
                <a16:creationId xmlns:a16="http://schemas.microsoft.com/office/drawing/2014/main" id="{F5D67826-A4C0-F2E6-E79A-E669F4793FF7}"/>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29</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81389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4871865" y="974479"/>
            <a:ext cx="2218055" cy="320601"/>
          </a:xfrm>
          <a:prstGeom prst="rect">
            <a:avLst/>
          </a:prstGeom>
          <a:noFill/>
          <a:ln>
            <a:noFill/>
          </a:ln>
        </p:spPr>
        <p:txBody>
          <a:bodyPr spcFirstLastPara="1" vert="horz" wrap="square" lIns="0" tIns="12700" rIns="0" bIns="0" rtlCol="0" anchor="ctr" anchorCtr="0">
            <a:spAutoFit/>
          </a:bodyPr>
          <a:lstStyle/>
          <a:p>
            <a:pPr marL="12700" algn="ctr">
              <a:lnSpc>
                <a:spcPct val="100000"/>
              </a:lnSpc>
              <a:spcBef>
                <a:spcPts val="0"/>
              </a:spcBef>
              <a:buClr>
                <a:schemeClr val="dk1"/>
              </a:buClr>
              <a:buSzPts val="2800"/>
            </a:pPr>
            <a:r>
              <a:rPr lang="en-US" sz="2000" b="1" u="sng" dirty="0">
                <a:latin typeface="Times New Roman"/>
                <a:ea typeface="Times New Roman"/>
                <a:cs typeface="Times New Roman"/>
                <a:sym typeface="Times New Roman"/>
              </a:rPr>
              <a:t>DRC STATUS </a:t>
            </a:r>
            <a:endParaRPr lang="en-US" sz="2000" u="sng" dirty="0">
              <a:latin typeface="Times New Roman"/>
              <a:ea typeface="Times New Roman"/>
              <a:cs typeface="Times New Roman"/>
              <a:sym typeface="Times New Roman"/>
            </a:endParaRPr>
          </a:p>
        </p:txBody>
      </p:sp>
      <p:sp>
        <p:nvSpPr>
          <p:cNvPr id="103" name="Google Shape;103;p2"/>
          <p:cNvSpPr txBox="1"/>
          <p:nvPr/>
        </p:nvSpPr>
        <p:spPr>
          <a:xfrm>
            <a:off x="1822704" y="6362700"/>
            <a:ext cx="457200" cy="457200"/>
          </a:xfrm>
          <a:prstGeom prst="rect">
            <a:avLst/>
          </a:prstGeom>
          <a:noFill/>
          <a:ln>
            <a:noFill/>
          </a:ln>
        </p:spPr>
        <p:txBody>
          <a:bodyPr spcFirstLastPara="1"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3</a:t>
            </a:fld>
            <a:endParaRPr sz="1200">
              <a:solidFill>
                <a:srgbClr val="888888"/>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A17E6693-E4C3-A513-FFAA-EEAD35F8A9F4}"/>
              </a:ext>
            </a:extLst>
          </p:cNvPr>
          <p:cNvSpPr>
            <a:spLocks noGrp="1"/>
          </p:cNvSpPr>
          <p:nvPr>
            <p:ph type="sldNum" sz="quarter" idx="12"/>
          </p:nvPr>
        </p:nvSpPr>
        <p:spPr/>
        <p:txBody>
          <a:bodyPr/>
          <a:lstStyle/>
          <a:p>
            <a:fld id="{FA12E34A-55CA-4477-B396-55B1DE78F316}" type="slidenum">
              <a:rPr lang="en-IN" smtClean="0"/>
              <a:t>3</a:t>
            </a:fld>
            <a:endParaRPr lang="en-IN" dirty="0"/>
          </a:p>
        </p:txBody>
      </p:sp>
      <p:sp>
        <p:nvSpPr>
          <p:cNvPr id="3" name="Google Shape;93;p1">
            <a:extLst>
              <a:ext uri="{FF2B5EF4-FFF2-40B4-BE49-F238E27FC236}">
                <a16:creationId xmlns:a16="http://schemas.microsoft.com/office/drawing/2014/main" id="{5CD1AC2C-8347-D376-D5CE-C4AC9BD63C3C}"/>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4" name="Google Shape;94;p1">
            <a:extLst>
              <a:ext uri="{FF2B5EF4-FFF2-40B4-BE49-F238E27FC236}">
                <a16:creationId xmlns:a16="http://schemas.microsoft.com/office/drawing/2014/main" id="{07157EF3-5561-4F4F-B88D-A1FC8B79BFEF}"/>
              </a:ext>
            </a:extLst>
          </p:cNvPr>
          <p:cNvSpPr/>
          <p:nvPr/>
        </p:nvSpPr>
        <p:spPr>
          <a:xfrm>
            <a:off x="11310584" y="6210024"/>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3</a:t>
            </a:fld>
            <a:endParaRPr sz="1400" b="0" i="0" u="none" strike="noStrike" cap="none" dirty="0">
              <a:solidFill>
                <a:srgbClr val="FFFFFF"/>
              </a:solidFill>
              <a:latin typeface="Libre Franklin"/>
              <a:ea typeface="Libre Franklin"/>
              <a:cs typeface="Libre Franklin"/>
              <a:sym typeface="Libre Franklin"/>
            </a:endParaRPr>
          </a:p>
        </p:txBody>
      </p:sp>
      <p:pic>
        <p:nvPicPr>
          <p:cNvPr id="7" name="Picture 6">
            <a:extLst>
              <a:ext uri="{FF2B5EF4-FFF2-40B4-BE49-F238E27FC236}">
                <a16:creationId xmlns:a16="http://schemas.microsoft.com/office/drawing/2014/main" id="{B1B9909A-336F-0B98-020F-01F5095C26F6}"/>
              </a:ext>
            </a:extLst>
          </p:cNvPr>
          <p:cNvPicPr>
            <a:picLocks noChangeAspect="1"/>
          </p:cNvPicPr>
          <p:nvPr/>
        </p:nvPicPr>
        <p:blipFill>
          <a:blip r:embed="rId3"/>
          <a:stretch>
            <a:fillRect/>
          </a:stretch>
        </p:blipFill>
        <p:spPr>
          <a:xfrm>
            <a:off x="2061896" y="1835726"/>
            <a:ext cx="7980356" cy="23654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57812-2A3E-81B4-7B52-86F19F3D31B6}"/>
              </a:ext>
            </a:extLst>
          </p:cNvPr>
          <p:cNvSpPr>
            <a:spLocks noGrp="1"/>
          </p:cNvSpPr>
          <p:nvPr>
            <p:ph type="title"/>
          </p:nvPr>
        </p:nvSpPr>
        <p:spPr>
          <a:xfrm>
            <a:off x="5063176" y="556435"/>
            <a:ext cx="2065645" cy="463104"/>
          </a:xfrm>
        </p:spPr>
        <p:txBody>
          <a:bodyPr>
            <a:normAutofit/>
          </a:bodyPr>
          <a:lstStyle/>
          <a:p>
            <a:pPr algn="ctr"/>
            <a:r>
              <a:rPr lang="en-US" sz="2000" b="1" u="sng" dirty="0">
                <a:latin typeface="Times New Roman" panose="02020603050405020304" pitchFamily="18" charset="0"/>
                <a:cs typeface="Times New Roman" panose="02020603050405020304" pitchFamily="18" charset="0"/>
              </a:rPr>
              <a:t>ABSTRACT</a:t>
            </a:r>
            <a:r>
              <a:rPr lang="en-US" sz="2400" u="sng" dirty="0"/>
              <a:t> </a:t>
            </a:r>
            <a:endParaRPr lang="en-IN" sz="2400" u="sng" dirty="0"/>
          </a:p>
        </p:txBody>
      </p:sp>
      <p:sp>
        <p:nvSpPr>
          <p:cNvPr id="3" name="Content Placeholder 2">
            <a:extLst>
              <a:ext uri="{FF2B5EF4-FFF2-40B4-BE49-F238E27FC236}">
                <a16:creationId xmlns:a16="http://schemas.microsoft.com/office/drawing/2014/main" id="{6EF7CB67-E025-6C37-D47D-B32A9D798F82}"/>
              </a:ext>
            </a:extLst>
          </p:cNvPr>
          <p:cNvSpPr>
            <a:spLocks noGrp="1"/>
          </p:cNvSpPr>
          <p:nvPr>
            <p:ph idx="1"/>
          </p:nvPr>
        </p:nvSpPr>
        <p:spPr>
          <a:xfrm>
            <a:off x="838199" y="1194434"/>
            <a:ext cx="10515600" cy="4357280"/>
          </a:xfrm>
        </p:spPr>
        <p:txBody>
          <a:bodyPr>
            <a:noAutofit/>
          </a:bodyPr>
          <a:lstStyle/>
          <a:p>
            <a:pPr marL="0" indent="0" algn="just">
              <a:lnSpc>
                <a:spcPct val="150000"/>
              </a:lnSpc>
              <a:buNone/>
            </a:pPr>
            <a:r>
              <a:rPr lang="en-IN" sz="1800" dirty="0">
                <a:effectLst/>
                <a:latin typeface="Times New Roman" panose="02020603050405020304" pitchFamily="18" charset="0"/>
                <a:ea typeface="Calibri" panose="020F0502020204030204" pitchFamily="34" charset="0"/>
              </a:rPr>
              <a:t>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Lung and colon cancers are among the most common types of cancer worldwide, and accurate detection and classification of these cancers is crucial for effective treatment and it improves patient outcomes. In this project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Median Filtering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for Preprocessing and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Convolutional Neural Network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models like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Sequential model ,</a:t>
            </a:r>
            <a:r>
              <a:rPr lang="en-US" sz="1800" dirty="0">
                <a:effectLst/>
                <a:latin typeface="Times New Roman" panose="02020603050405020304" pitchFamily="18" charset="0"/>
                <a:ea typeface="Calibri" panose="020F0502020204030204" pitchFamily="34" charset="0"/>
              </a:rPr>
              <a:t> which </a:t>
            </a:r>
            <a:r>
              <a:rPr lang="en-US" sz="1800" b="1" dirty="0">
                <a:effectLst/>
                <a:latin typeface="Times New Roman" panose="02020603050405020304" pitchFamily="18" charset="0"/>
                <a:ea typeface="Calibri" panose="020F0502020204030204" pitchFamily="34" charset="0"/>
              </a:rPr>
              <a:t>achieved 98% accuracy</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 and ResNet model</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a:t>
            </a:r>
            <a:r>
              <a:rPr lang="en-US" sz="1800" dirty="0">
                <a:effectLst/>
                <a:latin typeface="Times New Roman" panose="02020603050405020304" pitchFamily="18" charset="0"/>
                <a:ea typeface="Calibri" panose="020F0502020204030204" pitchFamily="34" charset="0"/>
              </a:rPr>
              <a:t> which </a:t>
            </a:r>
            <a:r>
              <a:rPr lang="en-US" sz="1800" b="1" dirty="0">
                <a:effectLst/>
                <a:latin typeface="Times New Roman" panose="02020603050405020304" pitchFamily="18" charset="0"/>
                <a:ea typeface="Calibri" panose="020F0502020204030204" pitchFamily="34" charset="0"/>
              </a:rPr>
              <a:t>achieved 97% accuracy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for the detection of cancer through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histopathological images</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a:t>
            </a:r>
            <a:r>
              <a:rPr lang="en-US" sz="1800" kern="1200" dirty="0">
                <a:solidFill>
                  <a:srgbClr val="000000"/>
                </a:solidFill>
                <a:effectLst/>
                <a:latin typeface="Calibri" panose="020F0502020204030204" pitchFamily="34" charset="0"/>
                <a:ea typeface="Times New Roman" panose="02020603050405020304" pitchFamily="18" charset="0"/>
                <a:cs typeface="Gautami" panose="020B0502040204020203" pitchFamily="34" charset="0"/>
              </a:rPr>
              <a:t>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Moreover, there are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machine learning models</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like</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 SVM, Decision tree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which can classify the cancers, but those are not much accurate. The proposed algorithm has the potential to significantly enhance the efficiency and accuracy of cancer detection and reduces the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diagnosing time</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ultimately contributing to improved treatment quality and patient outcomes</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50000"/>
              </a:lnSpc>
              <a:buNone/>
            </a:pPr>
            <a:endParaRPr lang="en-US" sz="1800" dirty="0">
              <a:latin typeface="Times New Roman" panose="02020603050405020304" pitchFamily="18" charset="0"/>
              <a:cs typeface="Times New Roman" pitchFamily="18" charset="0"/>
            </a:endParaRPr>
          </a:p>
        </p:txBody>
      </p:sp>
      <p:sp>
        <p:nvSpPr>
          <p:cNvPr id="5" name="Google Shape;93;p1">
            <a:extLst>
              <a:ext uri="{FF2B5EF4-FFF2-40B4-BE49-F238E27FC236}">
                <a16:creationId xmlns:a16="http://schemas.microsoft.com/office/drawing/2014/main" id="{067444D5-201B-21EE-85E1-C59BF4774EFD}"/>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1DFE9CB5-215B-FCDF-C133-47488B6EFDAE}"/>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4</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32665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7F17-670F-D847-3EBA-F1A063E19D09}"/>
              </a:ext>
            </a:extLst>
          </p:cNvPr>
          <p:cNvSpPr>
            <a:spLocks noGrp="1"/>
          </p:cNvSpPr>
          <p:nvPr>
            <p:ph type="title"/>
          </p:nvPr>
        </p:nvSpPr>
        <p:spPr>
          <a:xfrm>
            <a:off x="787659" y="276126"/>
            <a:ext cx="10515600" cy="983409"/>
          </a:xfrm>
        </p:spPr>
        <p:txBody>
          <a:bodyPr>
            <a:normAutofit/>
          </a:bodyPr>
          <a:lstStyle/>
          <a:p>
            <a:pPr algn="ctr"/>
            <a:r>
              <a:rPr lang="en-IN" sz="2000" b="1" u="sng"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926C50DF-79CF-84EB-7255-8313A4015B60}"/>
              </a:ext>
            </a:extLst>
          </p:cNvPr>
          <p:cNvSpPr>
            <a:spLocks noGrp="1"/>
          </p:cNvSpPr>
          <p:nvPr>
            <p:ph idx="1"/>
          </p:nvPr>
        </p:nvSpPr>
        <p:spPr>
          <a:xfrm>
            <a:off x="653143" y="1471063"/>
            <a:ext cx="10784633" cy="4351338"/>
          </a:xfrm>
        </p:spPr>
        <p:txBody>
          <a:bodyPr>
            <a:normAutofit/>
          </a:bodyPr>
          <a:lstStyle/>
          <a:p>
            <a:pPr marL="0" indent="0" algn="just">
              <a:lnSpc>
                <a:spcPct val="150000"/>
              </a:lnSpc>
              <a:buNone/>
            </a:pPr>
            <a:r>
              <a:rPr lang="en-US" sz="1900" b="0" i="0" dirty="0">
                <a:effectLst/>
                <a:latin typeface="Times New Roman" panose="02020603050405020304" pitchFamily="18" charset="0"/>
                <a:cs typeface="Times New Roman" panose="02020603050405020304" pitchFamily="18" charset="0"/>
              </a:rPr>
              <a:t>	Lung and colon cancers are among the most common types of cancer worldwide, and early detection is crucial for effective treatment and improved patient outcomes. However, the </a:t>
            </a:r>
            <a:r>
              <a:rPr lang="en-US" sz="1900" b="1" i="0" dirty="0">
                <a:effectLst/>
                <a:latin typeface="Times New Roman" panose="02020603050405020304" pitchFamily="18" charset="0"/>
                <a:cs typeface="Times New Roman" panose="02020603050405020304" pitchFamily="18" charset="0"/>
              </a:rPr>
              <a:t>manual grading of histopathological images (HI) is time-consuming</a:t>
            </a:r>
            <a:r>
              <a:rPr lang="en-US" sz="1900" b="0" i="0" dirty="0">
                <a:effectLst/>
                <a:latin typeface="Times New Roman" panose="02020603050405020304" pitchFamily="18" charset="0"/>
                <a:cs typeface="Times New Roman" panose="02020603050405020304" pitchFamily="18" charset="0"/>
              </a:rPr>
              <a:t> and </a:t>
            </a:r>
            <a:r>
              <a:rPr lang="en-US" sz="1900" b="1" i="0" dirty="0">
                <a:effectLst/>
                <a:latin typeface="Times New Roman" panose="02020603050405020304" pitchFamily="18" charset="0"/>
                <a:cs typeface="Times New Roman" panose="02020603050405020304" pitchFamily="18" charset="0"/>
              </a:rPr>
              <a:t>subject to error</a:t>
            </a:r>
            <a:r>
              <a:rPr lang="en-US" sz="1900" b="0" i="0" dirty="0">
                <a:effectLst/>
                <a:latin typeface="Times New Roman" panose="02020603050405020304" pitchFamily="18" charset="0"/>
                <a:cs typeface="Times New Roman" panose="02020603050405020304" pitchFamily="18" charset="0"/>
              </a:rPr>
              <a:t>, and </a:t>
            </a:r>
            <a:r>
              <a:rPr lang="en-US" sz="1900" b="1" i="0" dirty="0">
                <a:effectLst/>
                <a:latin typeface="Times New Roman" panose="02020603050405020304" pitchFamily="18" charset="0"/>
                <a:cs typeface="Times New Roman" panose="02020603050405020304" pitchFamily="18" charset="0"/>
              </a:rPr>
              <a:t>non-invasive techniques</a:t>
            </a:r>
            <a:r>
              <a:rPr lang="en-US" sz="1900" b="0" i="0" dirty="0">
                <a:effectLst/>
                <a:latin typeface="Times New Roman" panose="02020603050405020304" pitchFamily="18" charset="0"/>
                <a:cs typeface="Times New Roman" panose="02020603050405020304" pitchFamily="18" charset="0"/>
              </a:rPr>
              <a:t> may not accurately identify sub-categories of these cancers. Therefore, there is a need for better image processing approaches that can accurately detect and classify lung and colon cancers using HI. This </a:t>
            </a:r>
            <a:r>
              <a:rPr lang="en-US" sz="1900" dirty="0">
                <a:latin typeface="Times New Roman" panose="02020603050405020304" pitchFamily="18" charset="0"/>
                <a:cs typeface="Times New Roman" panose="02020603050405020304" pitchFamily="18" charset="0"/>
              </a:rPr>
              <a:t>project</a:t>
            </a:r>
            <a:r>
              <a:rPr lang="en-US" sz="1900" b="0" i="0" dirty="0">
                <a:effectLst/>
                <a:latin typeface="Times New Roman" panose="02020603050405020304" pitchFamily="18" charset="0"/>
                <a:cs typeface="Times New Roman" panose="02020603050405020304" pitchFamily="18" charset="0"/>
              </a:rPr>
              <a:t> aims to develop an improved algorithm using deep learning techniques that can aid in the early detection and classification of these cancers.</a:t>
            </a:r>
            <a:endParaRPr lang="en-IN" sz="1900" dirty="0">
              <a:latin typeface="Times New Roman" panose="02020603050405020304" pitchFamily="18" charset="0"/>
              <a:cs typeface="Times New Roman" panose="02020603050405020304" pitchFamily="18" charset="0"/>
            </a:endParaRPr>
          </a:p>
        </p:txBody>
      </p:sp>
      <p:sp>
        <p:nvSpPr>
          <p:cNvPr id="5" name="Google Shape;93;p1">
            <a:extLst>
              <a:ext uri="{FF2B5EF4-FFF2-40B4-BE49-F238E27FC236}">
                <a16:creationId xmlns:a16="http://schemas.microsoft.com/office/drawing/2014/main" id="{110661FA-292D-3323-DDDD-3B57CCCC37B4}"/>
              </a:ext>
            </a:extLst>
          </p:cNvPr>
          <p:cNvSpPr/>
          <p:nvPr/>
        </p:nvSpPr>
        <p:spPr>
          <a:xfrm>
            <a:off x="160958" y="149286"/>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DFC527FB-9D3E-CA75-ECCE-F07B31799AB7}"/>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5</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385174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02FA-647D-8434-B745-DAAF32A9B875}"/>
              </a:ext>
            </a:extLst>
          </p:cNvPr>
          <p:cNvSpPr>
            <a:spLocks noGrp="1"/>
          </p:cNvSpPr>
          <p:nvPr>
            <p:ph type="title"/>
          </p:nvPr>
        </p:nvSpPr>
        <p:spPr>
          <a:xfrm>
            <a:off x="838200" y="365125"/>
            <a:ext cx="10515600" cy="577267"/>
          </a:xfrm>
        </p:spPr>
        <p:txBody>
          <a:bodyPr>
            <a:normAutofit/>
          </a:bodyPr>
          <a:lstStyle/>
          <a:p>
            <a:pPr algn="ctr"/>
            <a:r>
              <a:rPr lang="en-US" sz="2000" b="1" u="sng" dirty="0">
                <a:latin typeface="Times New Roman" panose="02020603050405020304" pitchFamily="18" charset="0"/>
                <a:cs typeface="Times New Roman" panose="02020603050405020304" pitchFamily="18" charset="0"/>
              </a:rPr>
              <a:t>LITERATURE SURVEY</a:t>
            </a:r>
            <a:endParaRPr lang="en-IN" sz="2000" dirty="0"/>
          </a:p>
        </p:txBody>
      </p:sp>
      <p:sp>
        <p:nvSpPr>
          <p:cNvPr id="3" name="Content Placeholder 2">
            <a:extLst>
              <a:ext uri="{FF2B5EF4-FFF2-40B4-BE49-F238E27FC236}">
                <a16:creationId xmlns:a16="http://schemas.microsoft.com/office/drawing/2014/main" id="{ACBAD742-AAFA-E356-5563-246AB6649F8F}"/>
              </a:ext>
            </a:extLst>
          </p:cNvPr>
          <p:cNvSpPr>
            <a:spLocks noGrp="1"/>
          </p:cNvSpPr>
          <p:nvPr>
            <p:ph idx="1"/>
          </p:nvPr>
        </p:nvSpPr>
        <p:spPr>
          <a:xfrm>
            <a:off x="838200" y="1017037"/>
            <a:ext cx="10515600" cy="5159926"/>
          </a:xfrm>
        </p:spPr>
        <p:txBody>
          <a:bodyPr>
            <a:normAutofit/>
          </a:bodyPr>
          <a:lstStyle/>
          <a:p>
            <a:pPr marL="0" indent="0" algn="just">
              <a:lnSpc>
                <a:spcPct val="150000"/>
              </a:lnSpc>
              <a:buNone/>
            </a:pPr>
            <a:r>
              <a:rPr lang="en-US" sz="1800" b="1" dirty="0">
                <a:effectLst/>
                <a:latin typeface="Times New Roman" panose="02020603050405020304" pitchFamily="18" charset="0"/>
                <a:ea typeface="Calibri" panose="020F0502020204030204" pitchFamily="34" charset="0"/>
              </a:rPr>
              <a:t>[1] Sanidhya et al. </a:t>
            </a:r>
            <a:r>
              <a:rPr lang="en-US" sz="1800" dirty="0">
                <a:effectLst/>
                <a:latin typeface="Times New Roman" panose="02020603050405020304" pitchFamily="18" charset="0"/>
                <a:ea typeface="Calibri" panose="020F0502020204030204" pitchFamily="34" charset="0"/>
              </a:rPr>
              <a:t>presented a CNN Pre-Trained Diagnostic Network for diagnosing lung and colon cancer. Their approach uses a shallow CNN architecture trained on histological images, yielding impressive accuracy rates of 96% and 97% for diagnosing colon and lung cancer, respectively. The shallow CNN architecture leverages pre-trained models to improve accuracy in diagnosing these types of cancers.</a:t>
            </a:r>
          </a:p>
          <a:p>
            <a:pPr marL="0" indent="0" algn="just">
              <a:lnSpc>
                <a:spcPct val="150000"/>
              </a:lnSpc>
              <a:buNone/>
            </a:pPr>
            <a:r>
              <a:rPr lang="en-US" sz="1800" b="1" dirty="0">
                <a:effectLst/>
                <a:latin typeface="Times New Roman" panose="02020603050405020304" pitchFamily="18" charset="0"/>
                <a:ea typeface="Calibri" panose="020F0502020204030204" pitchFamily="34" charset="0"/>
              </a:rPr>
              <a:t>[2] Vinod et al. </a:t>
            </a:r>
            <a:r>
              <a:rPr lang="en-US" sz="1800" dirty="0">
                <a:effectLst/>
                <a:latin typeface="Times New Roman" panose="02020603050405020304" pitchFamily="18" charset="0"/>
                <a:ea typeface="Calibri" panose="020F0502020204030204" pitchFamily="34" charset="0"/>
              </a:rPr>
              <a:t>designed a method to identify pulmonary nodules using the watershed algorithm and Gabor filter. Features extracted from these methods were then categorized using SVM. This approach underscores the potential of combining traditional image processing techniques with machine learning for accurate diagnosis.</a:t>
            </a:r>
          </a:p>
          <a:p>
            <a:pPr marL="0" indent="0" algn="just">
              <a:lnSpc>
                <a:spcPct val="150000"/>
              </a:lnSpc>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[3] Mesut et al.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developed the DarkNet-19 model for training lung and colon cancer datasets from scratch. They applied the Equilibrium algorithm to select efficient features from the data, which were then classified using Support Vector Machines (SVM). This approach emphasizes the importance of feature selection in achieving better classification results.</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50000"/>
              </a:lnSpc>
            </a:pPr>
            <a:endParaRPr lang="en-IN" dirty="0"/>
          </a:p>
        </p:txBody>
      </p:sp>
      <p:sp>
        <p:nvSpPr>
          <p:cNvPr id="5" name="Google Shape;93;p1">
            <a:extLst>
              <a:ext uri="{FF2B5EF4-FFF2-40B4-BE49-F238E27FC236}">
                <a16:creationId xmlns:a16="http://schemas.microsoft.com/office/drawing/2014/main" id="{D19DCA2D-A3B7-6A43-1C74-07DA4EECF308}"/>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24CE6DFF-EB94-B4AF-3F09-B067A2525CA9}"/>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6</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170516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A3A7-BA05-90EE-0B37-A2772A656C99}"/>
              </a:ext>
            </a:extLst>
          </p:cNvPr>
          <p:cNvSpPr>
            <a:spLocks noGrp="1"/>
          </p:cNvSpPr>
          <p:nvPr>
            <p:ph type="title"/>
          </p:nvPr>
        </p:nvSpPr>
        <p:spPr>
          <a:xfrm>
            <a:off x="744894" y="365125"/>
            <a:ext cx="10515600" cy="913169"/>
          </a:xfrm>
        </p:spPr>
        <p:txBody>
          <a:bodyPr>
            <a:normAutofit/>
          </a:bodyPr>
          <a:lstStyle/>
          <a:p>
            <a:pPr algn="ctr"/>
            <a:r>
              <a:rPr lang="en-IN" sz="2000" b="1" u="sng"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78F3505A-030B-29F1-269E-86E15E49C13F}"/>
              </a:ext>
            </a:extLst>
          </p:cNvPr>
          <p:cNvSpPr>
            <a:spLocks noGrp="1"/>
          </p:cNvSpPr>
          <p:nvPr>
            <p:ph idx="1"/>
          </p:nvPr>
        </p:nvSpPr>
        <p:spPr>
          <a:xfrm>
            <a:off x="838200" y="1091682"/>
            <a:ext cx="10515600" cy="4351338"/>
          </a:xfrm>
        </p:spPr>
        <p:txBody>
          <a:bodyPr>
            <a:normAutofit/>
          </a:bodyPr>
          <a:lstStyle/>
          <a:p>
            <a:pPr marL="0" indent="0" algn="just">
              <a:lnSpc>
                <a:spcPct val="150000"/>
              </a:lnSpc>
              <a:buNone/>
            </a:pPr>
            <a:endParaRPr lang="en-US" sz="1800" b="0" i="0" dirty="0">
              <a:effectLst/>
              <a:latin typeface="Times New Roman" panose="02020603050405020304" pitchFamily="18" charset="0"/>
              <a:cs typeface="Times New Roman" panose="02020603050405020304" pitchFamily="18" charset="0"/>
            </a:endParaRPr>
          </a:p>
          <a:p>
            <a:pPr marL="0" indent="0" algn="just">
              <a:lnSpc>
                <a:spcPct val="150000"/>
              </a:lnSpc>
              <a:buNone/>
            </a:pPr>
            <a:r>
              <a:rPr lang="en-US" sz="1800" b="0" i="0" dirty="0">
                <a:effectLst/>
                <a:latin typeface="Times New Roman" panose="02020603050405020304" pitchFamily="18" charset="0"/>
                <a:cs typeface="Times New Roman" panose="02020603050405020304" pitchFamily="18" charset="0"/>
              </a:rPr>
              <a:t> 	The existing system likely includes </a:t>
            </a:r>
            <a:r>
              <a:rPr lang="en-US" sz="1800" b="1" i="0" dirty="0">
                <a:effectLst/>
                <a:latin typeface="Times New Roman" panose="02020603050405020304" pitchFamily="18" charset="0"/>
                <a:cs typeface="Times New Roman" panose="02020603050405020304" pitchFamily="18" charset="0"/>
              </a:rPr>
              <a:t>traditional methods of cancer detection</a:t>
            </a:r>
            <a:r>
              <a:rPr lang="en-US" sz="1800" b="0" i="0" dirty="0">
                <a:effectLst/>
                <a:latin typeface="Times New Roman" panose="02020603050405020304" pitchFamily="18" charset="0"/>
                <a:cs typeface="Times New Roman" panose="02020603050405020304" pitchFamily="18" charset="0"/>
              </a:rPr>
              <a:t>, such as </a:t>
            </a:r>
            <a:r>
              <a:rPr lang="en-US" sz="1800" b="1" i="0" dirty="0">
                <a:effectLst/>
                <a:latin typeface="Times New Roman" panose="02020603050405020304" pitchFamily="18" charset="0"/>
                <a:cs typeface="Times New Roman" panose="02020603050405020304" pitchFamily="18" charset="0"/>
              </a:rPr>
              <a:t>manual grading of histopathological images by pathologists</a:t>
            </a:r>
            <a:r>
              <a:rPr lang="en-US" sz="1800" b="0" i="0" dirty="0">
                <a:effectLst/>
                <a:latin typeface="Times New Roman" panose="02020603050405020304" pitchFamily="18" charset="0"/>
                <a:cs typeface="Times New Roman" panose="02020603050405020304" pitchFamily="18" charset="0"/>
              </a:rPr>
              <a:t>, as well as </a:t>
            </a:r>
            <a:r>
              <a:rPr lang="en-US" sz="1800" b="1" i="0" dirty="0">
                <a:effectLst/>
                <a:latin typeface="Times New Roman" panose="02020603050405020304" pitchFamily="18" charset="0"/>
                <a:cs typeface="Times New Roman" panose="02020603050405020304" pitchFamily="18" charset="0"/>
              </a:rPr>
              <a:t>non-invasive techniques </a:t>
            </a:r>
            <a:r>
              <a:rPr lang="en-US" sz="1800" b="0" i="0" dirty="0">
                <a:effectLst/>
                <a:latin typeface="Times New Roman" panose="02020603050405020304" pitchFamily="18" charset="0"/>
                <a:cs typeface="Times New Roman" panose="02020603050405020304" pitchFamily="18" charset="0"/>
              </a:rPr>
              <a:t>like computed </a:t>
            </a:r>
            <a:r>
              <a:rPr lang="en-US" sz="1800" b="1" i="0" dirty="0">
                <a:effectLst/>
                <a:latin typeface="Times New Roman" panose="02020603050405020304" pitchFamily="18" charset="0"/>
                <a:cs typeface="Times New Roman" panose="02020603050405020304" pitchFamily="18" charset="0"/>
              </a:rPr>
              <a:t>tomography (CT) and radiography for lung cancer, and CT colonoscopy </a:t>
            </a:r>
            <a:r>
              <a:rPr lang="en-US" sz="1800" b="0" i="0" dirty="0">
                <a:effectLst/>
                <a:latin typeface="Times New Roman" panose="02020603050405020304" pitchFamily="18" charset="0"/>
                <a:cs typeface="Times New Roman" panose="02020603050405020304" pitchFamily="18" charset="0"/>
              </a:rPr>
              <a:t>for colon cancer. However, the limitations of these existing approaches, including the </a:t>
            </a:r>
            <a:r>
              <a:rPr lang="en-US" sz="1800" b="1" i="0" dirty="0">
                <a:effectLst/>
                <a:latin typeface="Times New Roman" panose="02020603050405020304" pitchFamily="18" charset="0"/>
                <a:cs typeface="Times New Roman" panose="02020603050405020304" pitchFamily="18" charset="0"/>
              </a:rPr>
              <a:t>time-consuming nature </a:t>
            </a:r>
            <a:r>
              <a:rPr lang="en-US" sz="1800" b="0" i="0" dirty="0">
                <a:effectLst/>
                <a:latin typeface="Times New Roman" panose="02020603050405020304" pitchFamily="18" charset="0"/>
                <a:cs typeface="Times New Roman" panose="02020603050405020304" pitchFamily="18" charset="0"/>
              </a:rPr>
              <a:t>of manual grading, the potential for error, and the inability of non-invasive techniques to accurately identify sub-categories of these cancers. Moreover, there are </a:t>
            </a:r>
            <a:r>
              <a:rPr lang="en-US" sz="1800" b="1" i="0" dirty="0">
                <a:effectLst/>
                <a:latin typeface="Times New Roman" panose="02020603050405020304" pitchFamily="18" charset="0"/>
                <a:cs typeface="Times New Roman" panose="02020603050405020304" pitchFamily="18" charset="0"/>
              </a:rPr>
              <a:t>machine learning models </a:t>
            </a:r>
            <a:r>
              <a:rPr lang="en-US" sz="1800" b="0" i="0" dirty="0">
                <a:effectLst/>
                <a:latin typeface="Times New Roman" panose="02020603050405020304" pitchFamily="18" charset="0"/>
                <a:cs typeface="Times New Roman" panose="02020603050405020304" pitchFamily="18" charset="0"/>
              </a:rPr>
              <a:t>which can classify the cancers, but those are not much accurate. So, there is a need for enhanced algorithms and techniques to address the challenges associated with the existing system, particularly in the context of accurately detecting and classifying lung and colon cancers using of complex histopathological images.</a:t>
            </a:r>
            <a:endParaRPr lang="en-IN" sz="1800" dirty="0">
              <a:latin typeface="Times New Roman" panose="02020603050405020304" pitchFamily="18" charset="0"/>
              <a:cs typeface="Times New Roman" panose="02020603050405020304" pitchFamily="18" charset="0"/>
            </a:endParaRPr>
          </a:p>
        </p:txBody>
      </p:sp>
      <p:sp>
        <p:nvSpPr>
          <p:cNvPr id="5" name="Google Shape;93;p1">
            <a:extLst>
              <a:ext uri="{FF2B5EF4-FFF2-40B4-BE49-F238E27FC236}">
                <a16:creationId xmlns:a16="http://schemas.microsoft.com/office/drawing/2014/main" id="{80FF647C-257B-AE7A-59F1-47DF3444EDEC}"/>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ACB1E013-A461-C8D1-5864-D3976B8F8201}"/>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7</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1186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97EC-DFCA-2B77-96DD-814B5A7EB462}"/>
              </a:ext>
            </a:extLst>
          </p:cNvPr>
          <p:cNvSpPr>
            <a:spLocks noGrp="1"/>
          </p:cNvSpPr>
          <p:nvPr>
            <p:ph type="title"/>
          </p:nvPr>
        </p:nvSpPr>
        <p:spPr>
          <a:xfrm>
            <a:off x="838200" y="365126"/>
            <a:ext cx="10515600" cy="1025136"/>
          </a:xfrm>
        </p:spPr>
        <p:txBody>
          <a:bodyPr>
            <a:normAutofit/>
          </a:bodyPr>
          <a:lstStyle/>
          <a:p>
            <a:pPr algn="ctr"/>
            <a:r>
              <a:rPr lang="en-IN" sz="2000" b="1" u="sng"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483449D1-4F54-790A-0250-39148BD8703C}"/>
              </a:ext>
            </a:extLst>
          </p:cNvPr>
          <p:cNvSpPr>
            <a:spLocks noGrp="1"/>
          </p:cNvSpPr>
          <p:nvPr>
            <p:ph idx="1"/>
          </p:nvPr>
        </p:nvSpPr>
        <p:spPr>
          <a:xfrm>
            <a:off x="838200" y="1455576"/>
            <a:ext cx="10515600" cy="4581428"/>
          </a:xfrm>
        </p:spPr>
        <p:txBody>
          <a:bodyPr>
            <a:normAutofit/>
          </a:bodyPr>
          <a:lstStyle/>
          <a:p>
            <a:pPr marL="0" indent="0" algn="just">
              <a:lnSpc>
                <a:spcPct val="150000"/>
              </a:lnSpc>
              <a:buNone/>
            </a:pPr>
            <a:r>
              <a:rPr lang="en-US" sz="1800" b="0" i="0" dirty="0">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the</a:t>
            </a:r>
            <a:r>
              <a:rPr lang="en-US" sz="1800" b="0" i="0" dirty="0">
                <a:effectLst/>
                <a:latin typeface="Times New Roman" panose="02020603050405020304" pitchFamily="18" charset="0"/>
                <a:cs typeface="Times New Roman" panose="02020603050405020304" pitchFamily="18" charset="0"/>
              </a:rPr>
              <a:t> proposed system, the </a:t>
            </a:r>
            <a:r>
              <a:rPr lang="en-US" sz="1800" b="1" i="0" dirty="0">
                <a:effectLst/>
                <a:latin typeface="Times New Roman" panose="02020603050405020304" pitchFamily="18" charset="0"/>
                <a:cs typeface="Times New Roman" panose="02020603050405020304" pitchFamily="18" charset="0"/>
              </a:rPr>
              <a:t>Convolutional</a:t>
            </a:r>
            <a:r>
              <a:rPr lang="en-US" sz="1800" b="1" dirty="0">
                <a:latin typeface="Times New Roman" panose="02020603050405020304" pitchFamily="18" charset="0"/>
                <a:cs typeface="Times New Roman" panose="02020603050405020304" pitchFamily="18" charset="0"/>
              </a:rPr>
              <a:t> Neural Network</a:t>
            </a:r>
            <a:r>
              <a:rPr lang="en-US" sz="1800" b="1" i="0" dirty="0">
                <a:effectLst/>
                <a:latin typeface="Times New Roman" panose="02020603050405020304" pitchFamily="18" charset="0"/>
                <a:cs typeface="Times New Roman" panose="02020603050405020304" pitchFamily="18" charset="0"/>
              </a:rPr>
              <a:t> for Lung and Colon Cancer Detection </a:t>
            </a:r>
            <a:r>
              <a:rPr lang="en-US" sz="1800" b="0" i="0" dirty="0">
                <a:effectLst/>
                <a:latin typeface="Times New Roman" panose="02020603050405020304" pitchFamily="18" charset="0"/>
                <a:cs typeface="Times New Roman" panose="02020603050405020304" pitchFamily="18" charset="0"/>
              </a:rPr>
              <a:t>method, aims to enhance the accuracy and efficiency of cancer detection and classification in histopathological images. This new approach incorporates advanced components such as the </a:t>
            </a:r>
            <a:r>
              <a:rPr lang="en-US" sz="1800" b="1" i="0" dirty="0">
                <a:effectLst/>
                <a:latin typeface="Times New Roman" panose="02020603050405020304" pitchFamily="18" charset="0"/>
                <a:cs typeface="Times New Roman" panose="02020603050405020304" pitchFamily="18" charset="0"/>
              </a:rPr>
              <a:t>median filtering (MF) approach for noise removal</a:t>
            </a:r>
            <a:r>
              <a:rPr lang="en-US" sz="1800" dirty="0">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By leveraging t</a:t>
            </a:r>
            <a:r>
              <a:rPr lang="en-US" sz="1800" dirty="0">
                <a:latin typeface="Times New Roman" panose="02020603050405020304" pitchFamily="18" charset="0"/>
                <a:cs typeface="Times New Roman" panose="02020603050405020304" pitchFamily="18" charset="0"/>
              </a:rPr>
              <a:t>he models like</a:t>
            </a:r>
            <a:r>
              <a:rPr lang="en-US" sz="1800" b="0" i="0" dirty="0">
                <a:effectLst/>
                <a:latin typeface="Times New Roman" panose="02020603050405020304" pitchFamily="18" charset="0"/>
                <a:cs typeface="Times New Roman" panose="02020603050405020304" pitchFamily="18" charset="0"/>
              </a:rPr>
              <a:t> </a:t>
            </a:r>
            <a:r>
              <a:rPr lang="en-US" sz="1800" b="1" i="0" dirty="0">
                <a:effectLst/>
                <a:latin typeface="Times New Roman" panose="02020603050405020304" pitchFamily="18" charset="0"/>
                <a:cs typeface="Times New Roman" panose="02020603050405020304" pitchFamily="18" charset="0"/>
              </a:rPr>
              <a:t>convolutional Neural Network (C</a:t>
            </a:r>
            <a:r>
              <a:rPr lang="en-US" sz="1800" b="1" dirty="0">
                <a:latin typeface="Times New Roman" panose="02020603050405020304" pitchFamily="18" charset="0"/>
                <a:cs typeface="Times New Roman" panose="02020603050405020304" pitchFamily="18" charset="0"/>
              </a:rPr>
              <a:t>NN</a:t>
            </a:r>
            <a:r>
              <a:rPr lang="en-US" sz="1800" b="1" i="0" dirty="0">
                <a:effectLst/>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Sequential model and ResNet model</a:t>
            </a:r>
            <a:r>
              <a:rPr lang="en-US" sz="1800" b="1" i="0" dirty="0">
                <a:effectLst/>
                <a:latin typeface="Times New Roman" panose="02020603050405020304" pitchFamily="18" charset="0"/>
                <a:cs typeface="Times New Roman" panose="02020603050405020304" pitchFamily="18" charset="0"/>
              </a:rPr>
              <a:t> for cancer detection</a:t>
            </a:r>
            <a:r>
              <a:rPr lang="en-US" sz="1800" b="0" i="0" dirty="0">
                <a:effectLst/>
                <a:latin typeface="Times New Roman" panose="02020603050405020304" pitchFamily="18" charset="0"/>
                <a:cs typeface="Times New Roman" panose="02020603050405020304" pitchFamily="18" charset="0"/>
              </a:rPr>
              <a:t>, the proposed system seeks the grading of histopathological images and accurately identify sub-categories of lung and colon cancers. This system represents a significant advancement in the field of medical imaging and demonstrates superior performance compared to existing approaches.</a:t>
            </a:r>
            <a:endParaRPr lang="en-IN" sz="1800" dirty="0">
              <a:latin typeface="Times New Roman" panose="02020603050405020304" pitchFamily="18" charset="0"/>
              <a:cs typeface="Times New Roman" panose="02020603050405020304" pitchFamily="18" charset="0"/>
            </a:endParaRPr>
          </a:p>
        </p:txBody>
      </p:sp>
      <p:sp>
        <p:nvSpPr>
          <p:cNvPr id="5" name="Google Shape;93;p1">
            <a:extLst>
              <a:ext uri="{FF2B5EF4-FFF2-40B4-BE49-F238E27FC236}">
                <a16:creationId xmlns:a16="http://schemas.microsoft.com/office/drawing/2014/main" id="{676EE7B1-166A-97F0-23D5-8D700DA8BEBC}"/>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94;p1">
            <a:extLst>
              <a:ext uri="{FF2B5EF4-FFF2-40B4-BE49-F238E27FC236}">
                <a16:creationId xmlns:a16="http://schemas.microsoft.com/office/drawing/2014/main" id="{5CC8B7F3-DDCB-8708-E675-FB7E9B249FDD}"/>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8</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802747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09F0-50C6-4CF1-C212-36D8053FA10C}"/>
              </a:ext>
            </a:extLst>
          </p:cNvPr>
          <p:cNvSpPr>
            <a:spLocks noGrp="1"/>
          </p:cNvSpPr>
          <p:nvPr>
            <p:ph type="title"/>
          </p:nvPr>
        </p:nvSpPr>
        <p:spPr>
          <a:xfrm>
            <a:off x="688910" y="407860"/>
            <a:ext cx="10814180" cy="791514"/>
          </a:xfrm>
        </p:spPr>
        <p:txBody>
          <a:bodyPr>
            <a:normAutofit/>
          </a:bodyPr>
          <a:lstStyle/>
          <a:p>
            <a:pPr algn="ctr"/>
            <a:r>
              <a:rPr lang="en-US" sz="2000" b="1" u="sng" dirty="0">
                <a:latin typeface="Times New Roman" panose="02020603050405020304" pitchFamily="18" charset="0"/>
                <a:cs typeface="Times New Roman" panose="02020603050405020304" pitchFamily="18" charset="0"/>
              </a:rPr>
              <a:t>SYSTEM REQUIREMENTS</a:t>
            </a:r>
            <a:endParaRPr lang="en-IN" sz="20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C4916A-7D45-1755-4F04-8CF57E764B51}"/>
              </a:ext>
            </a:extLst>
          </p:cNvPr>
          <p:cNvSpPr>
            <a:spLocks noGrp="1"/>
          </p:cNvSpPr>
          <p:nvPr>
            <p:ph sz="half" idx="1"/>
          </p:nvPr>
        </p:nvSpPr>
        <p:spPr>
          <a:xfrm>
            <a:off x="1147665" y="1369462"/>
            <a:ext cx="9610530" cy="4119075"/>
          </a:xfrm>
        </p:spPr>
        <p:txBody>
          <a:bodyPr>
            <a:normAutofit/>
          </a:bodyPr>
          <a:lstStyle/>
          <a:p>
            <a:pPr marL="0" indent="0">
              <a:lnSpc>
                <a:spcPct val="150000"/>
              </a:lnSpc>
              <a:buNone/>
            </a:pPr>
            <a:r>
              <a:rPr lang="en-US" sz="1800" b="1" u="sng" dirty="0">
                <a:latin typeface="Times New Roman" panose="02020603050405020304" pitchFamily="18" charset="0"/>
                <a:cs typeface="Times New Roman" panose="02020603050405020304" pitchFamily="18" charset="0"/>
              </a:rPr>
              <a:t>SOFTWARE  REQUIREMENTS</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Programming Language : Python ( 3.11 or above)</a:t>
            </a:r>
          </a:p>
          <a:p>
            <a:pPr algn="just">
              <a:lnSpc>
                <a:spcPct val="150000"/>
              </a:lnSpc>
            </a:pPr>
            <a:r>
              <a:rPr lang="en-US" sz="1800" dirty="0">
                <a:latin typeface="Times New Roman" panose="02020603050405020304" pitchFamily="18" charset="0"/>
                <a:cs typeface="Times New Roman" panose="02020603050405020304" pitchFamily="18" charset="0"/>
              </a:rPr>
              <a:t>IDE : VS Code , Google </a:t>
            </a:r>
            <a:r>
              <a:rPr lang="en-US" sz="1800" dirty="0" err="1">
                <a:latin typeface="Times New Roman" panose="02020603050405020304" pitchFamily="18" charset="0"/>
                <a:cs typeface="Times New Roman" panose="02020603050405020304" pitchFamily="18" charset="0"/>
              </a:rPr>
              <a:t>Colab</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Front-End : HTML , CSS , JAVASCRIPT</a:t>
            </a:r>
          </a:p>
          <a:p>
            <a:pPr algn="just">
              <a:lnSpc>
                <a:spcPct val="150000"/>
              </a:lnSpc>
            </a:pPr>
            <a:r>
              <a:rPr lang="en-US" sz="1800" dirty="0">
                <a:latin typeface="Times New Roman" panose="02020603050405020304" pitchFamily="18" charset="0"/>
                <a:cs typeface="Times New Roman" panose="02020603050405020304" pitchFamily="18" charset="0"/>
              </a:rPr>
              <a:t>Framework:  Flask</a:t>
            </a:r>
          </a:p>
          <a:p>
            <a:pPr marL="0" indent="0">
              <a:buNone/>
            </a:pPr>
            <a:endParaRPr lang="en-US" sz="1800" b="1" dirty="0">
              <a:latin typeface="Times New Roman" panose="02020603050405020304" pitchFamily="18" charset="0"/>
              <a:cs typeface="Times New Roman" panose="02020603050405020304" pitchFamily="18" charset="0"/>
            </a:endParaRPr>
          </a:p>
          <a:p>
            <a:endParaRPr lang="en-US" sz="5600" dirty="0">
              <a:latin typeface="Times New Roman" panose="02020603050405020304" pitchFamily="18" charset="0"/>
              <a:cs typeface="Times New Roman" panose="02020603050405020304" pitchFamily="18" charset="0"/>
            </a:endParaRPr>
          </a:p>
          <a:p>
            <a:pPr marL="0" indent="0">
              <a:buNone/>
            </a:pPr>
            <a:endParaRPr lang="en-US" sz="5600" dirty="0">
              <a:latin typeface="Times New Roman" panose="02020603050405020304" pitchFamily="18" charset="0"/>
              <a:cs typeface="Times New Roman" panose="02020603050405020304" pitchFamily="18" charset="0"/>
            </a:endParaRPr>
          </a:p>
          <a:p>
            <a:endParaRPr lang="en-US" sz="5600" dirty="0">
              <a:latin typeface="Times New Roman" panose="02020603050405020304" pitchFamily="18" charset="0"/>
              <a:cs typeface="Times New Roman" panose="02020603050405020304" pitchFamily="18" charset="0"/>
            </a:endParaRPr>
          </a:p>
          <a:p>
            <a:pPr marL="0" indent="0">
              <a:buNone/>
            </a:pPr>
            <a:endParaRPr lang="en-US" sz="2300" b="1" dirty="0">
              <a:latin typeface="Times New Roman" panose="02020603050405020304" pitchFamily="18" charset="0"/>
              <a:cs typeface="Times New Roman" panose="02020603050405020304" pitchFamily="18" charset="0"/>
            </a:endParaRPr>
          </a:p>
          <a:p>
            <a:pPr marL="0" indent="0">
              <a:buNone/>
            </a:pPr>
            <a:endParaRPr lang="en-US" sz="2300" b="1"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5" name="Google Shape;93;p1">
            <a:extLst>
              <a:ext uri="{FF2B5EF4-FFF2-40B4-BE49-F238E27FC236}">
                <a16:creationId xmlns:a16="http://schemas.microsoft.com/office/drawing/2014/main" id="{C095A3DA-E3DC-FAA3-C30D-39C199FEF5F8}"/>
              </a:ext>
            </a:extLst>
          </p:cNvPr>
          <p:cNvSpPr/>
          <p:nvPr/>
        </p:nvSpPr>
        <p:spPr>
          <a:xfrm>
            <a:off x="160958" y="139955"/>
            <a:ext cx="11782232" cy="6552874"/>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6" name="Google Shape;94;p1">
            <a:extLst>
              <a:ext uri="{FF2B5EF4-FFF2-40B4-BE49-F238E27FC236}">
                <a16:creationId xmlns:a16="http://schemas.microsoft.com/office/drawing/2014/main" id="{B9DD5CE0-7CFD-C397-A841-F5E3021CC03D}"/>
              </a:ext>
            </a:extLst>
          </p:cNvPr>
          <p:cNvSpPr/>
          <p:nvPr/>
        </p:nvSpPr>
        <p:spPr>
          <a:xfrm>
            <a:off x="11321925" y="6216967"/>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pPr marL="0" marR="0" lvl="0" indent="0" algn="r" rtl="0">
                <a:lnSpc>
                  <a:spcPct val="100000"/>
                </a:lnSpc>
                <a:spcBef>
                  <a:spcPts val="0"/>
                </a:spcBef>
                <a:spcAft>
                  <a:spcPts val="0"/>
                </a:spcAft>
                <a:buClr>
                  <a:srgbClr val="FFFFFF"/>
                </a:buClr>
                <a:buSzPts val="1400"/>
                <a:buFont typeface="Libre Franklin"/>
                <a:buNone/>
              </a:pPr>
              <a:t>9</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010705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cap="flat" cmpd="sng">
          <a:solidFill>
            <a:schemeClr val="dk1"/>
          </a:solidFill>
          <a:prstDash val="solid"/>
          <a:round/>
          <a:headEnd type="none" w="sm" len="sm"/>
          <a:tailEnd type="none" w="sm" len="sm"/>
        </a:ln>
      </a:spPr>
      <a:bodyPr spcFirstLastPara="1" wrap="square" lIns="91425" tIns="45700" rIns="91425" bIns="45700" anchor="ctr" anchorCtr="0">
        <a:noAutofit/>
      </a:bodyPr>
      <a:lstStyle>
        <a:defPPr marL="0" marR="0" indent="0" algn="ctr" rtl="0">
          <a:spcBef>
            <a:spcPts val="0"/>
          </a:spcBef>
          <a:spcAft>
            <a:spcPts val="0"/>
          </a:spcAft>
          <a:buNone/>
          <a:defRPr sz="1800" b="0" i="0" u="none" strike="noStrike" cap="none">
            <a:solidFill>
              <a:schemeClr val="lt1"/>
            </a:solidFill>
            <a:latin typeface="Times New Roman"/>
            <a:ea typeface="Times New Roman"/>
            <a:cs typeface="Times New Roman"/>
            <a:sym typeface="Times New Roman"/>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2338</TotalTime>
  <Words>1732</Words>
  <Application>Microsoft Office PowerPoint</Application>
  <PresentationFormat>Widescreen</PresentationFormat>
  <Paragraphs>157</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Consolas</vt:lpstr>
      <vt:lpstr>Libre Franklin</vt:lpstr>
      <vt:lpstr>Times New Roman</vt:lpstr>
      <vt:lpstr>Wingdings</vt:lpstr>
      <vt:lpstr>Office Theme</vt:lpstr>
      <vt:lpstr>PowerPoint Presentation</vt:lpstr>
      <vt:lpstr>PowerPoint Presentation</vt:lpstr>
      <vt:lpstr>DRC STATUS </vt:lpstr>
      <vt:lpstr>ABSTRACT </vt:lpstr>
      <vt:lpstr>PROBLEM STATEMENT</vt:lpstr>
      <vt:lpstr>LITERATURE SURVEY</vt:lpstr>
      <vt:lpstr>EXISTING SYSTEM</vt:lpstr>
      <vt:lpstr>PROPOSED SYSTEM</vt:lpstr>
      <vt:lpstr>SYSTEM REQUIREMENTS</vt:lpstr>
      <vt:lpstr>PowerPoint Presentation</vt:lpstr>
      <vt:lpstr>SYSTEM ARCHITECTURE</vt:lpstr>
      <vt:lpstr>FLOW CHART</vt:lpstr>
      <vt:lpstr>UML SEQUENCIAL DIAGRAM</vt:lpstr>
      <vt:lpstr>PowerPoint Presentation</vt:lpstr>
      <vt:lpstr>PowerPoint Presentation</vt:lpstr>
      <vt:lpstr>PowerPoint Presentation</vt:lpstr>
      <vt:lpstr>PowerPoint Presentation</vt:lpstr>
      <vt:lpstr>PowerPoint Presentation</vt:lpstr>
      <vt:lpstr>SAMPLE CODE</vt:lpstr>
      <vt:lpstr>SAMPLE CODE</vt:lpstr>
      <vt:lpstr>FLASK CODE: -</vt:lpstr>
      <vt:lpstr>OUTPUT SCREENS</vt:lpstr>
      <vt:lpstr>OUTPUT SCREENS</vt:lpstr>
      <vt:lpstr>OUTPUT SCREENS</vt:lpstr>
      <vt:lpstr>OUTPUT SCREENS</vt:lpstr>
      <vt:lpstr>OUTPUT SCREENS</vt:lpstr>
      <vt:lpstr>CONCLUSION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Bhargavi lakshmi Dukka</dc:creator>
  <cp:lastModifiedBy>HEMASUNDAR KOLIPAKA</cp:lastModifiedBy>
  <cp:revision>239</cp:revision>
  <dcterms:created xsi:type="dcterms:W3CDTF">2023-12-30T08:36:58Z</dcterms:created>
  <dcterms:modified xsi:type="dcterms:W3CDTF">2024-05-07T04:52:14Z</dcterms:modified>
</cp:coreProperties>
</file>